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9"/>
  </p:notesMasterIdLst>
  <p:sldIdLst>
    <p:sldId id="261" r:id="rId3"/>
    <p:sldId id="262" r:id="rId4"/>
    <p:sldId id="270" r:id="rId5"/>
    <p:sldId id="271" r:id="rId6"/>
    <p:sldId id="274" r:id="rId7"/>
    <p:sldId id="275" r:id="rId8"/>
    <p:sldId id="277" r:id="rId9"/>
    <p:sldId id="276" r:id="rId10"/>
    <p:sldId id="280" r:id="rId11"/>
    <p:sldId id="278" r:id="rId12"/>
    <p:sldId id="284" r:id="rId13"/>
    <p:sldId id="285" r:id="rId14"/>
    <p:sldId id="266" r:id="rId15"/>
    <p:sldId id="288" r:id="rId16"/>
    <p:sldId id="289" r:id="rId17"/>
    <p:sldId id="29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7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79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29AEA-2295-4CAA-8E0B-66F286E672D6}" type="datetimeFigureOut">
              <a:rPr lang="en-US" smtClean="0"/>
              <a:t>19/09/2023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DF9F2-F0E5-4FA1-9887-F0DAF8A48110}" type="slidenum">
              <a:rPr lang="en-US" smtClean="0"/>
              <a:t>‹#›</a:t>
            </a:fld>
            <a:endParaRPr lang="en-US"/>
          </a:p>
        </p:txBody>
      </p:sp>
    </p:spTree>
    <p:extLst>
      <p:ext uri="{BB962C8B-B14F-4D97-AF65-F5344CB8AC3E}">
        <p14:creationId xmlns:p14="http://schemas.microsoft.com/office/powerpoint/2010/main" val="3995470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9DF9F2-F0E5-4FA1-9887-F0DAF8A48110}" type="slidenum">
              <a:rPr lang="en-US" smtClean="0"/>
              <a:t>2</a:t>
            </a:fld>
            <a:endParaRPr lang="en-US"/>
          </a:p>
        </p:txBody>
      </p:sp>
    </p:spTree>
    <p:extLst>
      <p:ext uri="{BB962C8B-B14F-4D97-AF65-F5344CB8AC3E}">
        <p14:creationId xmlns:p14="http://schemas.microsoft.com/office/powerpoint/2010/main" val="43395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9DF9F2-F0E5-4FA1-9887-F0DAF8A48110}" type="slidenum">
              <a:rPr lang="en-US" smtClean="0"/>
              <a:t>3</a:t>
            </a:fld>
            <a:endParaRPr lang="en-US"/>
          </a:p>
        </p:txBody>
      </p:sp>
    </p:spTree>
    <p:extLst>
      <p:ext uri="{BB962C8B-B14F-4D97-AF65-F5344CB8AC3E}">
        <p14:creationId xmlns:p14="http://schemas.microsoft.com/office/powerpoint/2010/main" val="798519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9DF9F2-F0E5-4FA1-9887-F0DAF8A4811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5978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286000" y="1683546"/>
            <a:ext cx="13716000" cy="3581400"/>
          </a:xfrm>
        </p:spPr>
        <p:txBody>
          <a:bodyPr anchor="b"/>
          <a:lstStyle>
            <a:lvl1pPr algn="ctr">
              <a:defRPr sz="9000"/>
            </a:lvl1pPr>
          </a:lstStyle>
          <a:p>
            <a:r>
              <a:rPr lang="zh-CN" altLang="en-US"/>
              <a:t>单击此处编辑母版标题样式</a:t>
            </a:r>
          </a:p>
        </p:txBody>
      </p:sp>
      <p:sp>
        <p:nvSpPr>
          <p:cNvPr id="3" name="副标题 2"/>
          <p:cNvSpPr>
            <a:spLocks noGrp="1"/>
          </p:cNvSpPr>
          <p:nvPr>
            <p:ph type="subTitle" idx="1" hasCustomPrompt="1"/>
          </p:nvPr>
        </p:nvSpPr>
        <p:spPr>
          <a:xfrm>
            <a:off x="2286000" y="5403058"/>
            <a:ext cx="13716000" cy="248364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417788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59659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47776" y="2564609"/>
            <a:ext cx="15773400" cy="4279106"/>
          </a:xfrm>
        </p:spPr>
        <p:txBody>
          <a:bodyPr anchor="b"/>
          <a:lstStyle>
            <a:lvl1pPr>
              <a:defRPr sz="9000"/>
            </a:lvl1pPr>
          </a:lstStyle>
          <a:p>
            <a:r>
              <a:rPr lang="zh-CN" altLang="en-US"/>
              <a:t>单击此处编辑母版标题样式</a:t>
            </a:r>
          </a:p>
        </p:txBody>
      </p:sp>
      <p:sp>
        <p:nvSpPr>
          <p:cNvPr id="3" name="文本占位符 2"/>
          <p:cNvSpPr>
            <a:spLocks noGrp="1"/>
          </p:cNvSpPr>
          <p:nvPr>
            <p:ph type="body" idx="1" hasCustomPrompt="1"/>
          </p:nvPr>
        </p:nvSpPr>
        <p:spPr>
          <a:xfrm>
            <a:off x="1247776" y="6884197"/>
            <a:ext cx="15773400" cy="2250282"/>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71266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1257300" y="2738438"/>
            <a:ext cx="7772400" cy="65270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9258300" y="2738438"/>
            <a:ext cx="7772400" cy="65270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6795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59682" y="547689"/>
            <a:ext cx="15773400" cy="1988346"/>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1259685" y="2521746"/>
            <a:ext cx="77366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编辑母版文本样式</a:t>
            </a:r>
          </a:p>
        </p:txBody>
      </p:sp>
      <p:sp>
        <p:nvSpPr>
          <p:cNvPr id="4" name="内容占位符 3"/>
          <p:cNvSpPr>
            <a:spLocks noGrp="1"/>
          </p:cNvSpPr>
          <p:nvPr>
            <p:ph sz="half" idx="2" hasCustomPrompt="1"/>
          </p:nvPr>
        </p:nvSpPr>
        <p:spPr>
          <a:xfrm>
            <a:off x="1259685" y="3757615"/>
            <a:ext cx="7736682"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9258301" y="2521746"/>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编辑母版文本样式</a:t>
            </a:r>
          </a:p>
        </p:txBody>
      </p:sp>
      <p:sp>
        <p:nvSpPr>
          <p:cNvPr id="6" name="内容占位符 5"/>
          <p:cNvSpPr>
            <a:spLocks noGrp="1"/>
          </p:cNvSpPr>
          <p:nvPr>
            <p:ph sz="quarter" idx="4" hasCustomPrompt="1"/>
          </p:nvPr>
        </p:nvSpPr>
        <p:spPr>
          <a:xfrm>
            <a:off x="9258301" y="3757615"/>
            <a:ext cx="7774782"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5272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30241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547763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4" y="685800"/>
            <a:ext cx="5898356" cy="2400300"/>
          </a:xfrm>
        </p:spPr>
        <p:txBody>
          <a:bodyPr anchor="b"/>
          <a:lstStyle>
            <a:lvl1pPr>
              <a:defRPr sz="4800"/>
            </a:lvl1pPr>
          </a:lstStyle>
          <a:p>
            <a:r>
              <a:rPr lang="zh-CN" altLang="en-US"/>
              <a:t>单击此处编辑母版标题样式</a:t>
            </a:r>
          </a:p>
        </p:txBody>
      </p:sp>
      <p:sp>
        <p:nvSpPr>
          <p:cNvPr id="3" name="内容占位符 2"/>
          <p:cNvSpPr>
            <a:spLocks noGrp="1"/>
          </p:cNvSpPr>
          <p:nvPr>
            <p:ph idx="1" hasCustomPrompt="1"/>
          </p:nvPr>
        </p:nvSpPr>
        <p:spPr>
          <a:xfrm>
            <a:off x="7774782" y="1481139"/>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1259684" y="3086101"/>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编辑母版文本样式</a:t>
            </a:r>
          </a:p>
        </p:txBody>
      </p:sp>
      <p:sp>
        <p:nvSpPr>
          <p:cNvPr id="5" name="日期占位符 4"/>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4862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4" y="685800"/>
            <a:ext cx="5898356" cy="2400300"/>
          </a:xfrm>
        </p:spPr>
        <p:txBody>
          <a:bodyPr anchor="b"/>
          <a:lstStyle>
            <a:lvl1pPr>
              <a:defRPr sz="4800"/>
            </a:lvl1pPr>
          </a:lstStyle>
          <a:p>
            <a:r>
              <a:rPr lang="zh-CN" altLang="en-US"/>
              <a:t>单击此处编辑母版标题样式</a:t>
            </a:r>
          </a:p>
        </p:txBody>
      </p:sp>
      <p:sp>
        <p:nvSpPr>
          <p:cNvPr id="3" name="图片占位符 2"/>
          <p:cNvSpPr>
            <a:spLocks noGrp="1"/>
          </p:cNvSpPr>
          <p:nvPr>
            <p:ph type="pic" idx="1"/>
          </p:nvPr>
        </p:nvSpPr>
        <p:spPr>
          <a:xfrm>
            <a:off x="7774782" y="1481139"/>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CN" altLang="en-US"/>
          </a:p>
        </p:txBody>
      </p:sp>
      <p:sp>
        <p:nvSpPr>
          <p:cNvPr id="4" name="文本占位符 3"/>
          <p:cNvSpPr>
            <a:spLocks noGrp="1"/>
          </p:cNvSpPr>
          <p:nvPr>
            <p:ph type="body" sz="half" idx="2" hasCustomPrompt="1"/>
          </p:nvPr>
        </p:nvSpPr>
        <p:spPr>
          <a:xfrm>
            <a:off x="1259684" y="3086101"/>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编辑母版文本样式</a:t>
            </a:r>
          </a:p>
        </p:txBody>
      </p:sp>
      <p:sp>
        <p:nvSpPr>
          <p:cNvPr id="5" name="日期占位符 4"/>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50626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98553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3087351" y="547689"/>
            <a:ext cx="3943350" cy="871775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1257301" y="547689"/>
            <a:ext cx="11601450" cy="871775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3A3EFB-E5A4-4F85-84D0-3F54949E58B5}" type="datetimeFigureOut">
              <a:rPr lang="zh-CN" altLang="en-US" smtClean="0">
                <a:solidFill>
                  <a:prstClr val="black">
                    <a:tint val="75000"/>
                  </a:prstClr>
                </a:solidFill>
              </a:rPr>
              <a:pPr/>
              <a:t>2023/9/19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D41E1E3-0430-46C2-B0D3-2490A70B12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24744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57300" y="547689"/>
            <a:ext cx="15773400" cy="198834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257300" y="2738438"/>
            <a:ext cx="15773400" cy="652700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latin typeface="Elsie" panose="02000000000000000000" charset="0"/>
                <a:ea typeface="Elsie" panose="02000000000000000000" charset="0"/>
              </a:defRPr>
            </a:lvl1pPr>
          </a:lstStyle>
          <a:p>
            <a:fld id="{723A3EFB-E5A4-4F85-84D0-3F54949E58B5}" type="datetimeFigureOut">
              <a:rPr lang="zh-CN" altLang="en-US" smtClean="0">
                <a:solidFill>
                  <a:prstClr val="black">
                    <a:tint val="75000"/>
                  </a:prstClr>
                </a:solidFill>
                <a:cs typeface="Arial"/>
                <a:sym typeface="Arial"/>
              </a:rPr>
              <a:pPr/>
              <a:t>2023/9/19</a:t>
            </a:fld>
            <a:endParaRPr lang="zh-CN" altLang="en-US">
              <a:solidFill>
                <a:prstClr val="black">
                  <a:tint val="75000"/>
                </a:prstClr>
              </a:solidFill>
              <a:cs typeface="Arial"/>
              <a:sym typeface="Arial"/>
            </a:endParaRPr>
          </a:p>
        </p:txBody>
      </p:sp>
      <p:sp>
        <p:nvSpPr>
          <p:cNvPr id="5" name="页脚占位符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latin typeface="Elsie" panose="02000000000000000000" charset="0"/>
                <a:ea typeface="Elsie" panose="02000000000000000000" charset="0"/>
              </a:defRPr>
            </a:lvl1pPr>
          </a:lstStyle>
          <a:p>
            <a:endParaRPr lang="zh-CN" altLang="en-US">
              <a:solidFill>
                <a:prstClr val="black">
                  <a:tint val="75000"/>
                </a:prstClr>
              </a:solidFill>
              <a:cs typeface="Arial"/>
              <a:sym typeface="Arial"/>
            </a:endParaRPr>
          </a:p>
        </p:txBody>
      </p:sp>
      <p:sp>
        <p:nvSpPr>
          <p:cNvPr id="6" name="灯片编号占位符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latin typeface="Elsie" panose="02000000000000000000" charset="0"/>
                <a:ea typeface="Elsie" panose="02000000000000000000" charset="0"/>
              </a:defRPr>
            </a:lvl1pPr>
          </a:lstStyle>
          <a:p>
            <a:fld id="{7D41E1E3-0430-46C2-B0D3-2490A70B1299}" type="slidenum">
              <a:rPr lang="zh-CN" altLang="en-US" smtClean="0">
                <a:solidFill>
                  <a:prstClr val="black">
                    <a:tint val="75000"/>
                  </a:prstClr>
                </a:solidFill>
                <a:cs typeface="Arial"/>
                <a:sym typeface="Arial"/>
              </a:rPr>
              <a:pPr/>
              <a:t>‹#›</a:t>
            </a:fld>
            <a:endParaRPr lang="zh-CN" altLang="en-US">
              <a:solidFill>
                <a:prstClr val="black">
                  <a:tint val="75000"/>
                </a:prstClr>
              </a:solidFill>
              <a:cs typeface="Arial"/>
              <a:sym typeface="Arial"/>
            </a:endParaRPr>
          </a:p>
        </p:txBody>
      </p:sp>
    </p:spTree>
    <p:extLst>
      <p:ext uri="{BB962C8B-B14F-4D97-AF65-F5344CB8AC3E}">
        <p14:creationId xmlns:p14="http://schemas.microsoft.com/office/powerpoint/2010/main" val="3716839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Elsie" panose="02000000000000000000" charset="0"/>
          <a:ea typeface="Elsie" panose="02000000000000000000"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Elsie" panose="02000000000000000000" charset="0"/>
          <a:ea typeface="Elsie" panose="02000000000000000000" charset="0"/>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Elsie" panose="02000000000000000000" charset="0"/>
          <a:ea typeface="Elsie" panose="02000000000000000000" charset="0"/>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Elsie" panose="02000000000000000000" charset="0"/>
          <a:ea typeface="Elsie" panose="02000000000000000000" charset="0"/>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Elsie" panose="02000000000000000000" charset="0"/>
          <a:ea typeface="Elsie" panose="02000000000000000000"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6.sv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6.svg"/><Relationship Id="rId10" Type="http://schemas.openxmlformats.org/officeDocument/2006/relationships/image" Target="../media/image2.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7" Type="http://schemas.openxmlformats.org/officeDocument/2006/relationships/image" Target="../media/image29.png"/><Relationship Id="rId2" Type="http://schemas.openxmlformats.org/officeDocument/2006/relationships/image" Target="../media/image8.png"/><Relationship Id="rId16" Type="http://schemas.openxmlformats.org/officeDocument/2006/relationships/image" Target="../media/image7.sv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9.sv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5555"/>
          <a:stretch>
            <a:fillRect/>
          </a:stretch>
        </p:blipFill>
        <p:spPr>
          <a:xfrm>
            <a:off x="5751097" y="1028700"/>
            <a:ext cx="12536903" cy="2877046"/>
          </a:xfrm>
          <a:prstGeom prst="rect">
            <a:avLst/>
          </a:prstGeom>
        </p:spPr>
      </p:pic>
      <p:grpSp>
        <p:nvGrpSpPr>
          <p:cNvPr id="3" name="Group 3"/>
          <p:cNvGrpSpPr/>
          <p:nvPr/>
        </p:nvGrpSpPr>
        <p:grpSpPr>
          <a:xfrm rot="-5400000">
            <a:off x="2270759" y="-722242"/>
            <a:ext cx="2877046" cy="6378930"/>
            <a:chOff x="0" y="0"/>
            <a:chExt cx="698500" cy="1548700"/>
          </a:xfrm>
        </p:grpSpPr>
        <p:sp>
          <p:nvSpPr>
            <p:cNvPr id="4" name="Freeform 4"/>
            <p:cNvSpPr/>
            <p:nvPr/>
          </p:nvSpPr>
          <p:spPr>
            <a:xfrm>
              <a:off x="0" y="0"/>
              <a:ext cx="698500" cy="1548701"/>
            </a:xfrm>
            <a:custGeom>
              <a:avLst/>
              <a:gdLst/>
              <a:ahLst/>
              <a:cxnLst/>
              <a:rect l="l" t="t" r="r" b="b"/>
              <a:pathLst>
                <a:path w="698500" h="1548701">
                  <a:moveTo>
                    <a:pt x="349250" y="0"/>
                  </a:moveTo>
                  <a:lnTo>
                    <a:pt x="698500" y="203200"/>
                  </a:lnTo>
                  <a:lnTo>
                    <a:pt x="698500" y="1345501"/>
                  </a:lnTo>
                  <a:lnTo>
                    <a:pt x="349250" y="1548701"/>
                  </a:lnTo>
                  <a:lnTo>
                    <a:pt x="0" y="1345501"/>
                  </a:lnTo>
                  <a:lnTo>
                    <a:pt x="0" y="203200"/>
                  </a:lnTo>
                  <a:lnTo>
                    <a:pt x="349250" y="0"/>
                  </a:lnTo>
                  <a:close/>
                </a:path>
              </a:pathLst>
            </a:custGeom>
            <a:solidFill>
              <a:srgbClr val="5E8AD6"/>
            </a:solidFill>
          </p:spPr>
        </p:sp>
        <p:sp>
          <p:nvSpPr>
            <p:cNvPr id="5" name="TextBox 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72894"/>
          <a:stretch>
            <a:fillRect/>
          </a:stretch>
        </p:blipFill>
        <p:spPr>
          <a:xfrm>
            <a:off x="5934862" y="1028700"/>
            <a:ext cx="10607842" cy="2875331"/>
          </a:xfrm>
          <a:prstGeom prst="rect">
            <a:avLst/>
          </a:prstGeom>
        </p:spPr>
      </p:pic>
      <p:sp>
        <p:nvSpPr>
          <p:cNvPr id="7" name="TextBox 7"/>
          <p:cNvSpPr txBox="1"/>
          <p:nvPr/>
        </p:nvSpPr>
        <p:spPr>
          <a:xfrm>
            <a:off x="1143000" y="1903911"/>
            <a:ext cx="16789591" cy="1154162"/>
          </a:xfrm>
          <a:prstGeom prst="rect">
            <a:avLst/>
          </a:prstGeom>
        </p:spPr>
        <p:txBody>
          <a:bodyPr wrap="square" lIns="0" tIns="0" rIns="0" bIns="0" rtlCol="0" anchor="t">
            <a:spAutoFit/>
          </a:bodyPr>
          <a:lstStyle/>
          <a:p>
            <a:pPr>
              <a:lnSpc>
                <a:spcPts val="8959"/>
              </a:lnSpc>
            </a:pPr>
            <a:r>
              <a:rPr lang="en-US" sz="6399" b="1" dirty="0" smtClean="0">
                <a:solidFill>
                  <a:schemeClr val="bg1"/>
                </a:solidFill>
                <a:latin typeface="Arial" panose="020B0604020202020204" pitchFamily="34" charset="0"/>
                <a:cs typeface="Arial" panose="020B0604020202020204" pitchFamily="34" charset="0"/>
              </a:rPr>
              <a:t>CHỦ ĐỀ 1: MÁY TÍNH VÀ XÃ HỘI TRI THỨC</a:t>
            </a:r>
            <a:endParaRPr lang="en-US" sz="6399"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2357423" y="4728818"/>
            <a:ext cx="12954000" cy="1323439"/>
          </a:xfrm>
          <a:prstGeom prst="rect">
            <a:avLst/>
          </a:prstGeom>
          <a:noFill/>
        </p:spPr>
        <p:txBody>
          <a:bodyPr wrap="square" rtlCol="0">
            <a:spAutoFit/>
          </a:bodyPr>
          <a:lstStyle/>
          <a:p>
            <a:pPr algn="ctr"/>
            <a:r>
              <a:rPr lang="en-US" sz="8000" b="1" dirty="0" smtClean="0">
                <a:solidFill>
                  <a:srgbClr val="002060"/>
                </a:solidFill>
                <a:latin typeface="Arial" panose="020B0604020202020204" pitchFamily="34" charset="0"/>
                <a:cs typeface="Arial" panose="020B0604020202020204" pitchFamily="34" charset="0"/>
              </a:rPr>
              <a:t>BÀI 1: HỆ ĐIỀU HÀNH</a:t>
            </a:r>
            <a:endParaRPr lang="en-US" sz="8000" b="1" dirty="0">
              <a:solidFill>
                <a:srgbClr val="002060"/>
              </a:solidFill>
              <a:latin typeface="Arial" panose="020B0604020202020204" pitchFamily="34" charset="0"/>
              <a:cs typeface="Arial" panose="020B0604020202020204" pitchFamily="34" charset="0"/>
            </a:endParaRPr>
          </a:p>
        </p:txBody>
      </p:sp>
      <p:pic>
        <p:nvPicPr>
          <p:cNvPr id="18"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6852469"/>
            <a:ext cx="4995681" cy="3434531"/>
          </a:xfrm>
          <a:prstGeom prst="rect">
            <a:avLst/>
          </a:prstGeom>
        </p:spPr>
      </p:pic>
      <p:pic>
        <p:nvPicPr>
          <p:cNvPr id="19"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flipH="1">
            <a:off x="13292319" y="6875329"/>
            <a:ext cx="4995681" cy="3434531"/>
          </a:xfrm>
          <a:prstGeom prst="rect">
            <a:avLst/>
          </a:prstGeom>
        </p:spPr>
      </p:pic>
      <p:pic>
        <p:nvPicPr>
          <p:cNvPr id="20" name="Picture 19"/>
          <p:cNvPicPr>
            <a:picLocks noChangeAspect="1"/>
          </p:cNvPicPr>
          <p:nvPr/>
        </p:nvPicPr>
        <p:blipFill>
          <a:blip r:embed="rId9"/>
          <a:stretch>
            <a:fillRect/>
          </a:stretch>
        </p:blipFill>
        <p:spPr>
          <a:xfrm>
            <a:off x="7848600" y="6844849"/>
            <a:ext cx="3276600" cy="3276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7048500"/>
            <a:ext cx="4995681" cy="343453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3716000" y="-452379"/>
            <a:ext cx="4995681" cy="3434531"/>
          </a:xfrm>
          <a:prstGeom prst="rect">
            <a:avLst/>
          </a:prstGeom>
        </p:spPr>
      </p:pic>
      <p:sp>
        <p:nvSpPr>
          <p:cNvPr id="5" name="Rectangle 4"/>
          <p:cNvSpPr/>
          <p:nvPr/>
        </p:nvSpPr>
        <p:spPr>
          <a:xfrm>
            <a:off x="1371600" y="896898"/>
            <a:ext cx="6268063" cy="769441"/>
          </a:xfrm>
          <a:prstGeom prst="rect">
            <a:avLst/>
          </a:prstGeom>
        </p:spPr>
        <p:txBody>
          <a:bodyPr wrap="none">
            <a:spAutoFit/>
          </a:bodyPr>
          <a:lstStyle/>
          <a:p>
            <a:r>
              <a:rPr lang="en-US" sz="4400" b="1" dirty="0">
                <a:solidFill>
                  <a:schemeClr val="accent1">
                    <a:lumMod val="75000"/>
                  </a:schemeClr>
                </a:solidFill>
                <a:latin typeface="Arial" panose="020B0604020202020204" pitchFamily="34" charset="0"/>
                <a:cs typeface="Arial" panose="020B0604020202020204" pitchFamily="34" charset="0"/>
              </a:rPr>
              <a:t>b) </a:t>
            </a:r>
            <a:r>
              <a:rPr lang="en-US" sz="4400" b="1" dirty="0" err="1">
                <a:solidFill>
                  <a:schemeClr val="accent1">
                    <a:lumMod val="75000"/>
                  </a:schemeClr>
                </a:solidFill>
                <a:latin typeface="Arial" panose="020B0604020202020204" pitchFamily="34" charset="0"/>
                <a:cs typeface="Arial" panose="020B0604020202020204" pitchFamily="34" charset="0"/>
              </a:rPr>
              <a:t>Hệ</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điều</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hành</a:t>
            </a:r>
            <a:r>
              <a:rPr lang="en-US" sz="4400" b="1" dirty="0">
                <a:solidFill>
                  <a:schemeClr val="accent1">
                    <a:lumMod val="75000"/>
                  </a:schemeClr>
                </a:solidFill>
                <a:latin typeface="Arial" panose="020B0604020202020204" pitchFamily="34" charset="0"/>
                <a:cs typeface="Arial" panose="020B0604020202020204" pitchFamily="34" charset="0"/>
              </a:rPr>
              <a:t> LINUX</a:t>
            </a:r>
          </a:p>
        </p:txBody>
      </p:sp>
      <p:sp>
        <p:nvSpPr>
          <p:cNvPr id="6" name="Rectangle 5"/>
          <p:cNvSpPr/>
          <p:nvPr/>
        </p:nvSpPr>
        <p:spPr>
          <a:xfrm>
            <a:off x="1346200" y="1974975"/>
            <a:ext cx="15265400" cy="3785652"/>
          </a:xfrm>
          <a:prstGeom prst="rect">
            <a:avLst/>
          </a:prstGeom>
        </p:spPr>
        <p:txBody>
          <a:bodyPr wrap="square">
            <a:spAutoFit/>
          </a:bodyPr>
          <a:lstStyle/>
          <a:p>
            <a:pPr marL="571500" indent="-571500" algn="just">
              <a:lnSpc>
                <a:spcPct val="150000"/>
              </a:lnSpc>
              <a:buFont typeface="Wingdings" panose="05000000000000000000" pitchFamily="2" charset="2"/>
              <a:buChar char="§"/>
            </a:pPr>
            <a:r>
              <a:rPr lang="vi-VN" sz="4000" dirty="0">
                <a:latin typeface="Arial" panose="020B0604020202020204" pitchFamily="34" charset="0"/>
                <a:cs typeface="Arial" panose="020B0604020202020204" pitchFamily="34" charset="0"/>
              </a:rPr>
              <a:t>Có nguồn gốc từ hệ điều hành UNIX.</a:t>
            </a:r>
          </a:p>
          <a:p>
            <a:pPr marL="571500" indent="-571500" algn="just">
              <a:lnSpc>
                <a:spcPct val="150000"/>
              </a:lnSpc>
              <a:buFont typeface="Wingdings" panose="05000000000000000000" pitchFamily="2" charset="2"/>
              <a:buChar char="§"/>
            </a:pPr>
            <a:r>
              <a:rPr lang="vi-VN" sz="4000" dirty="0" smtClean="0">
                <a:latin typeface="Arial" panose="020B0604020202020204" pitchFamily="34" charset="0"/>
                <a:cs typeface="Arial" panose="020B0604020202020204" pitchFamily="34" charset="0"/>
              </a:rPr>
              <a:t>LINUX </a:t>
            </a:r>
            <a:r>
              <a:rPr lang="vi-VN" sz="4000" dirty="0">
                <a:latin typeface="Arial" panose="020B0604020202020204" pitchFamily="34" charset="0"/>
                <a:cs typeface="Arial" panose="020B0604020202020204" pitchFamily="34" charset="0"/>
              </a:rPr>
              <a:t>được cộng đồng người dùng đánh giá cao và được sử dụng rộng rãi, không chỉ dùng cho máy tính cá nhân mà còn cho các máy chủ và thiết bị nhúng.</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2200" y="5909085"/>
            <a:ext cx="8839200" cy="4375375"/>
          </a:xfrm>
          <a:prstGeom prst="rect">
            <a:avLst/>
          </a:prstGeom>
        </p:spPr>
      </p:pic>
    </p:spTree>
    <p:extLst>
      <p:ext uri="{BB962C8B-B14F-4D97-AF65-F5344CB8AC3E}">
        <p14:creationId xmlns:p14="http://schemas.microsoft.com/office/powerpoint/2010/main" val="535706304"/>
      </p:ext>
    </p:extLst>
  </p:cSld>
  <p:clrMapOvr>
    <a:masterClrMapping/>
  </p:clrMapOvr>
  <mc:AlternateContent xmlns:mc="http://schemas.openxmlformats.org/markup-compatibility/2006" xmlns:p14="http://schemas.microsoft.com/office/powerpoint/2010/main">
    <mc:Choice Requires="p14">
      <p:transition spd="med">
        <p14:wheelReverse spokes="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blinds(vertical)">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blinds(vertical)">
                                      <p:cBhvr>
                                        <p:cTn id="2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108" r="14780"/>
          <a:stretch>
            <a:fillRect/>
          </a:stretch>
        </p:blipFill>
        <p:spPr>
          <a:xfrm>
            <a:off x="0" y="0"/>
            <a:ext cx="18288000" cy="10287000"/>
          </a:xfrm>
          <a:prstGeom prst="rect">
            <a:avLst/>
          </a:prstGeom>
        </p:spPr>
      </p:pic>
      <p:pic>
        <p:nvPicPr>
          <p:cNvPr id="18" name="Picture 1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13191708" y="-230491"/>
            <a:ext cx="6100088" cy="4193810"/>
          </a:xfrm>
          <a:prstGeom prst="rect">
            <a:avLst/>
          </a:prstGeom>
        </p:spPr>
      </p:pic>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flipH="1">
            <a:off x="15627093" y="2288677"/>
            <a:ext cx="4508539" cy="3099620"/>
          </a:xfrm>
          <a:prstGeom prst="rect">
            <a:avLst/>
          </a:prstGeom>
        </p:spPr>
      </p:pic>
      <p:sp>
        <p:nvSpPr>
          <p:cNvPr id="26" name="TextBox 26"/>
          <p:cNvSpPr txBox="1"/>
          <p:nvPr/>
        </p:nvSpPr>
        <p:spPr>
          <a:xfrm>
            <a:off x="1130041" y="1903931"/>
            <a:ext cx="5631375" cy="2769989"/>
          </a:xfrm>
          <a:prstGeom prst="rect">
            <a:avLst/>
          </a:prstGeom>
        </p:spPr>
        <p:txBody>
          <a:bodyPr wrap="square" lIns="0" tIns="0" rIns="0" bIns="0" rtlCol="0" anchor="t">
            <a:spAutoFit/>
          </a:bodyPr>
          <a:lstStyle/>
          <a:p>
            <a:pPr>
              <a:lnSpc>
                <a:spcPct val="150000"/>
              </a:lnSpc>
            </a:pPr>
            <a:r>
              <a:rPr lang="en-US" sz="4000" b="1" dirty="0" smtClean="0">
                <a:solidFill>
                  <a:srgbClr val="428DFF"/>
                </a:solidFill>
                <a:latin typeface="Arial" panose="020B0604020202020204" pitchFamily="34" charset="0"/>
                <a:cs typeface="Arial" panose="020B0604020202020204" pitchFamily="34" charset="0"/>
              </a:rPr>
              <a:t>3 </a:t>
            </a:r>
            <a:r>
              <a:rPr lang="en-US" sz="4000" b="1" dirty="0" err="1" smtClean="0">
                <a:solidFill>
                  <a:srgbClr val="428DFF"/>
                </a:solidFill>
                <a:latin typeface="Arial" panose="020B0604020202020204" pitchFamily="34" charset="0"/>
                <a:cs typeface="Arial" panose="020B0604020202020204" pitchFamily="34" charset="0"/>
              </a:rPr>
              <a:t>đặc</a:t>
            </a:r>
            <a:r>
              <a:rPr lang="en-US" sz="4000" b="1" dirty="0" smtClean="0">
                <a:solidFill>
                  <a:srgbClr val="428DFF"/>
                </a:solidFill>
                <a:latin typeface="Arial" panose="020B0604020202020204" pitchFamily="34" charset="0"/>
                <a:cs typeface="Arial" panose="020B0604020202020204" pitchFamily="34" charset="0"/>
              </a:rPr>
              <a:t> </a:t>
            </a:r>
            <a:r>
              <a:rPr lang="en-US" sz="4000" b="1" dirty="0" err="1" smtClean="0">
                <a:solidFill>
                  <a:srgbClr val="428DFF"/>
                </a:solidFill>
                <a:latin typeface="Arial" panose="020B0604020202020204" pitchFamily="34" charset="0"/>
                <a:cs typeface="Arial" panose="020B0604020202020204" pitchFamily="34" charset="0"/>
              </a:rPr>
              <a:t>trưng</a:t>
            </a:r>
            <a:r>
              <a:rPr lang="en-US" sz="4000" b="1" dirty="0" smtClean="0">
                <a:solidFill>
                  <a:srgbClr val="428DFF"/>
                </a:solidFill>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quan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trọng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nhất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hệ</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điều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hành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thiết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bị</a:t>
            </a:r>
            <a:r>
              <a:rPr lang="en-US" sz="4000" b="1" dirty="0">
                <a:latin typeface="Arial" panose="020B0604020202020204" pitchFamily="34" charset="0"/>
                <a:cs typeface="Arial" panose="020B0604020202020204" pitchFamily="34" charset="0"/>
              </a:rPr>
              <a:t> di </a:t>
            </a:r>
            <a:r>
              <a:rPr lang="en-US" sz="4000" b="1" dirty="0" err="1">
                <a:latin typeface="Arial" panose="020B0604020202020204" pitchFamily="34" charset="0"/>
                <a:cs typeface="Arial" panose="020B0604020202020204" pitchFamily="34" charset="0"/>
              </a:rPr>
              <a:t>động</a:t>
            </a:r>
            <a:r>
              <a:rPr lang="en-US" sz="4000" b="1" dirty="0" smtClean="0">
                <a:latin typeface="Arial" panose="020B0604020202020204" pitchFamily="34" charset="0"/>
                <a:cs typeface="Arial" panose="020B0604020202020204" pitchFamily="34" charset="0"/>
              </a:rPr>
              <a:t>:</a:t>
            </a:r>
            <a:endParaRPr lang="en-US" sz="4000" b="1" dirty="0">
              <a:latin typeface="Arial" panose="020B0604020202020204" pitchFamily="34" charset="0"/>
              <a:cs typeface="Arial" panose="020B0604020202020204" pitchFamily="34" charset="0"/>
            </a:endParaRPr>
          </a:p>
        </p:txBody>
      </p:sp>
      <p:grpSp>
        <p:nvGrpSpPr>
          <p:cNvPr id="28" name="Group 27"/>
          <p:cNvGrpSpPr/>
          <p:nvPr/>
        </p:nvGrpSpPr>
        <p:grpSpPr>
          <a:xfrm>
            <a:off x="8679929" y="1918535"/>
            <a:ext cx="8153400" cy="3196791"/>
            <a:chOff x="7620001" y="1489508"/>
            <a:chExt cx="8153400" cy="3196791"/>
          </a:xfrm>
        </p:grpSpPr>
        <p:grpSp>
          <p:nvGrpSpPr>
            <p:cNvPr id="9" name="Group 9"/>
            <p:cNvGrpSpPr/>
            <p:nvPr/>
          </p:nvGrpSpPr>
          <p:grpSpPr>
            <a:xfrm rot="-5400000">
              <a:off x="10098305" y="-988796"/>
              <a:ext cx="3196791" cy="8153400"/>
              <a:chOff x="0" y="0"/>
              <a:chExt cx="698500" cy="1860917"/>
            </a:xfrm>
          </p:grpSpPr>
          <p:sp>
            <p:nvSpPr>
              <p:cNvPr id="10" name="Freeform 10"/>
              <p:cNvSpPr/>
              <p:nvPr/>
            </p:nvSpPr>
            <p:spPr>
              <a:xfrm>
                <a:off x="0" y="0"/>
                <a:ext cx="698500" cy="1860917"/>
              </a:xfrm>
              <a:custGeom>
                <a:avLst/>
                <a:gdLst/>
                <a:ahLst/>
                <a:cxnLst/>
                <a:rect l="l" t="t" r="r" b="b"/>
                <a:pathLst>
                  <a:path w="698500" h="1860917">
                    <a:moveTo>
                      <a:pt x="349250" y="0"/>
                    </a:moveTo>
                    <a:lnTo>
                      <a:pt x="698500" y="203200"/>
                    </a:lnTo>
                    <a:lnTo>
                      <a:pt x="698500" y="1657717"/>
                    </a:lnTo>
                    <a:lnTo>
                      <a:pt x="349250" y="1860917"/>
                    </a:lnTo>
                    <a:lnTo>
                      <a:pt x="0" y="1657717"/>
                    </a:lnTo>
                    <a:lnTo>
                      <a:pt x="0" y="203200"/>
                    </a:lnTo>
                    <a:lnTo>
                      <a:pt x="349250" y="0"/>
                    </a:lnTo>
                    <a:close/>
                  </a:path>
                </a:pathLst>
              </a:custGeom>
              <a:solidFill>
                <a:srgbClr val="428DFF"/>
              </a:solidFill>
            </p:spPr>
          </p:sp>
          <p:sp>
            <p:nvSpPr>
              <p:cNvPr id="11" name="TextBox 11"/>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7" name="Rectangle 26"/>
            <p:cNvSpPr/>
            <p:nvPr/>
          </p:nvSpPr>
          <p:spPr>
            <a:xfrm>
              <a:off x="8657965" y="1656743"/>
              <a:ext cx="6125292" cy="2862322"/>
            </a:xfrm>
            <a:prstGeom prst="rect">
              <a:avLst/>
            </a:prstGeom>
          </p:spPr>
          <p:txBody>
            <a:bodyPr wrap="square">
              <a:spAutoFit/>
            </a:bodyPr>
            <a:lstStyle/>
            <a:p>
              <a:pPr algn="just">
                <a:lnSpc>
                  <a:spcPct val="150000"/>
                </a:lnSpc>
              </a:pPr>
              <a:r>
                <a:rPr lang="vi-VN" sz="4000" dirty="0">
                  <a:solidFill>
                    <a:schemeClr val="bg1"/>
                  </a:solidFill>
                  <a:latin typeface="Arial" panose="020B0604020202020204" pitchFamily="34" charset="0"/>
                  <a:cs typeface="Arial" panose="020B0604020202020204" pitchFamily="34" charset="0"/>
                </a:rPr>
                <a:t>Không chỉ dùng để nghe, gọi mà còn được trang bị rất nhiều tiện ích cá nhân.</a:t>
              </a:r>
              <a:endParaRPr lang="en-US" sz="4000" dirty="0">
                <a:solidFill>
                  <a:schemeClr val="bg1"/>
                </a:solidFill>
                <a:latin typeface="Arial" panose="020B0604020202020204" pitchFamily="34" charset="0"/>
                <a:cs typeface="Arial" panose="020B0604020202020204" pitchFamily="34" charset="0"/>
              </a:endParaRPr>
            </a:p>
          </p:txBody>
        </p:sp>
      </p:grpSp>
      <p:grpSp>
        <p:nvGrpSpPr>
          <p:cNvPr id="30" name="Group 29"/>
          <p:cNvGrpSpPr/>
          <p:nvPr/>
        </p:nvGrpSpPr>
        <p:grpSpPr>
          <a:xfrm>
            <a:off x="3945730" y="5143500"/>
            <a:ext cx="5295893" cy="2878149"/>
            <a:chOff x="2569117" y="5357124"/>
            <a:chExt cx="5295893" cy="2878149"/>
          </a:xfrm>
        </p:grpSpPr>
        <p:grpSp>
          <p:nvGrpSpPr>
            <p:cNvPr id="6" name="Group 6"/>
            <p:cNvGrpSpPr/>
            <p:nvPr/>
          </p:nvGrpSpPr>
          <p:grpSpPr>
            <a:xfrm rot="-5400000">
              <a:off x="3777989" y="4148252"/>
              <a:ext cx="2878149" cy="5295893"/>
              <a:chOff x="0" y="0"/>
              <a:chExt cx="698500" cy="1860917"/>
            </a:xfrm>
          </p:grpSpPr>
          <p:sp>
            <p:nvSpPr>
              <p:cNvPr id="7" name="Freeform 7"/>
              <p:cNvSpPr/>
              <p:nvPr/>
            </p:nvSpPr>
            <p:spPr>
              <a:xfrm>
                <a:off x="0" y="0"/>
                <a:ext cx="698500" cy="1860917"/>
              </a:xfrm>
              <a:custGeom>
                <a:avLst/>
                <a:gdLst/>
                <a:ahLst/>
                <a:cxnLst/>
                <a:rect l="l" t="t" r="r" b="b"/>
                <a:pathLst>
                  <a:path w="698500" h="1860917">
                    <a:moveTo>
                      <a:pt x="349250" y="0"/>
                    </a:moveTo>
                    <a:lnTo>
                      <a:pt x="698500" y="203200"/>
                    </a:lnTo>
                    <a:lnTo>
                      <a:pt x="698500" y="1657717"/>
                    </a:lnTo>
                    <a:lnTo>
                      <a:pt x="349250" y="1860917"/>
                    </a:lnTo>
                    <a:lnTo>
                      <a:pt x="0" y="1657717"/>
                    </a:lnTo>
                    <a:lnTo>
                      <a:pt x="0" y="203200"/>
                    </a:lnTo>
                    <a:lnTo>
                      <a:pt x="349250" y="0"/>
                    </a:lnTo>
                    <a:close/>
                  </a:path>
                </a:pathLst>
              </a:custGeom>
              <a:solidFill>
                <a:srgbClr val="428DFF"/>
              </a:solidFill>
            </p:spPr>
          </p:sp>
          <p:sp>
            <p:nvSpPr>
              <p:cNvPr id="8" name="TextBox 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9" name="Rectangle 28"/>
            <p:cNvSpPr/>
            <p:nvPr/>
          </p:nvSpPr>
          <p:spPr>
            <a:xfrm>
              <a:off x="3064230" y="5826702"/>
              <a:ext cx="4239086" cy="1938992"/>
            </a:xfrm>
            <a:prstGeom prst="rect">
              <a:avLst/>
            </a:prstGeom>
          </p:spPr>
          <p:txBody>
            <a:bodyPr wrap="square">
              <a:spAutoFit/>
            </a:bodyPr>
            <a:lstStyle/>
            <a:p>
              <a:pPr algn="ctr">
                <a:lnSpc>
                  <a:spcPct val="150000"/>
                </a:lnSpc>
              </a:pPr>
              <a:r>
                <a:rPr lang="en-US" sz="4000" dirty="0" err="1">
                  <a:solidFill>
                    <a:schemeClr val="bg1"/>
                  </a:solidFill>
                  <a:latin typeface="Arial" panose="020B0604020202020204" pitchFamily="34" charset="0"/>
                  <a:cs typeface="Arial" panose="020B0604020202020204" pitchFamily="34" charset="0"/>
                </a:rPr>
                <a:t>Khả</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năng</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kết</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nối</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mạng</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không</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dây</a:t>
              </a:r>
              <a:r>
                <a:rPr lang="en-US" sz="4000" dirty="0">
                  <a:solidFill>
                    <a:schemeClr val="bg1"/>
                  </a:solidFill>
                  <a:latin typeface="Arial" panose="020B0604020202020204" pitchFamily="34" charset="0"/>
                  <a:cs typeface="Arial" panose="020B0604020202020204" pitchFamily="34" charset="0"/>
                </a:rPr>
                <a:t>.</a:t>
              </a:r>
            </a:p>
          </p:txBody>
        </p:sp>
      </p:grpSp>
      <p:grpSp>
        <p:nvGrpSpPr>
          <p:cNvPr id="32" name="Group 31"/>
          <p:cNvGrpSpPr/>
          <p:nvPr/>
        </p:nvGrpSpPr>
        <p:grpSpPr>
          <a:xfrm>
            <a:off x="10990953" y="6383801"/>
            <a:ext cx="5295893" cy="2878149"/>
            <a:chOff x="11288759" y="6092560"/>
            <a:chExt cx="5295893" cy="2878149"/>
          </a:xfrm>
        </p:grpSpPr>
        <p:grpSp>
          <p:nvGrpSpPr>
            <p:cNvPr id="3" name="Group 3"/>
            <p:cNvGrpSpPr/>
            <p:nvPr/>
          </p:nvGrpSpPr>
          <p:grpSpPr>
            <a:xfrm rot="-5400000">
              <a:off x="12497631" y="4883688"/>
              <a:ext cx="2878149" cy="5295893"/>
              <a:chOff x="0" y="0"/>
              <a:chExt cx="698500" cy="1860917"/>
            </a:xfrm>
          </p:grpSpPr>
          <p:sp>
            <p:nvSpPr>
              <p:cNvPr id="4" name="Freeform 4"/>
              <p:cNvSpPr/>
              <p:nvPr/>
            </p:nvSpPr>
            <p:spPr>
              <a:xfrm>
                <a:off x="0" y="0"/>
                <a:ext cx="698500" cy="1860917"/>
              </a:xfrm>
              <a:custGeom>
                <a:avLst/>
                <a:gdLst/>
                <a:ahLst/>
                <a:cxnLst/>
                <a:rect l="l" t="t" r="r" b="b"/>
                <a:pathLst>
                  <a:path w="698500" h="1860917">
                    <a:moveTo>
                      <a:pt x="349250" y="0"/>
                    </a:moveTo>
                    <a:lnTo>
                      <a:pt x="698500" y="203200"/>
                    </a:lnTo>
                    <a:lnTo>
                      <a:pt x="698500" y="1657717"/>
                    </a:lnTo>
                    <a:lnTo>
                      <a:pt x="349250" y="1860917"/>
                    </a:lnTo>
                    <a:lnTo>
                      <a:pt x="0" y="1657717"/>
                    </a:lnTo>
                    <a:lnTo>
                      <a:pt x="0" y="203200"/>
                    </a:lnTo>
                    <a:lnTo>
                      <a:pt x="349250" y="0"/>
                    </a:lnTo>
                    <a:close/>
                  </a:path>
                </a:pathLst>
              </a:custGeom>
              <a:solidFill>
                <a:srgbClr val="428DFF"/>
              </a:solidFill>
            </p:spPr>
          </p:sp>
          <p:sp>
            <p:nvSpPr>
              <p:cNvPr id="5" name="TextBox 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1" name="Rectangle 30"/>
            <p:cNvSpPr/>
            <p:nvPr/>
          </p:nvSpPr>
          <p:spPr>
            <a:xfrm>
              <a:off x="11861786" y="6102950"/>
              <a:ext cx="4116603" cy="2748253"/>
            </a:xfrm>
            <a:prstGeom prst="rect">
              <a:avLst/>
            </a:prstGeom>
          </p:spPr>
          <p:txBody>
            <a:bodyPr wrap="square">
              <a:spAutoFit/>
            </a:bodyPr>
            <a:lstStyle/>
            <a:p>
              <a:pPr algn="ctr">
                <a:lnSpc>
                  <a:spcPct val="150000"/>
                </a:lnSpc>
              </a:pPr>
              <a:r>
                <a:rPr lang="en-US" sz="4000" dirty="0" err="1">
                  <a:solidFill>
                    <a:schemeClr val="bg1"/>
                  </a:solidFill>
                  <a:latin typeface="Arial" panose="020B0604020202020204" pitchFamily="34" charset="0"/>
                  <a:cs typeface="Arial" panose="020B0604020202020204" pitchFamily="34" charset="0"/>
                </a:rPr>
                <a:t>Giao</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diện</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tiện</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lợi</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nhờ</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tích</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hợp</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nhiều</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cảm</a:t>
              </a:r>
              <a:r>
                <a:rPr lang="en-US" sz="4000" dirty="0">
                  <a:solidFill>
                    <a:schemeClr val="bg1"/>
                  </a:solidFill>
                  <a:latin typeface="Arial" panose="020B0604020202020204" pitchFamily="34" charset="0"/>
                  <a:cs typeface="Arial" panose="020B0604020202020204" pitchFamily="34" charset="0"/>
                </a:rPr>
                <a:t> </a:t>
              </a:r>
              <a:r>
                <a:rPr lang="en-US" sz="4000" dirty="0" err="1">
                  <a:solidFill>
                    <a:schemeClr val="bg1"/>
                  </a:solidFill>
                  <a:latin typeface="Arial" panose="020B0604020202020204" pitchFamily="34" charset="0"/>
                  <a:cs typeface="Arial" panose="020B0604020202020204" pitchFamily="34" charset="0"/>
                </a:rPr>
                <a:t>biến</a:t>
              </a:r>
              <a:r>
                <a:rPr lang="en-US" sz="4000" dirty="0">
                  <a:solidFill>
                    <a:schemeClr val="bg1"/>
                  </a:solidFill>
                  <a:latin typeface="Arial" panose="020B0604020202020204" pitchFamily="34" charset="0"/>
                  <a:cs typeface="Arial" panose="020B0604020202020204" pitchFamily="34" charset="0"/>
                </a:rPr>
                <a:t>.</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648" y="7162387"/>
            <a:ext cx="3137313" cy="3137313"/>
          </a:xfrm>
          <a:prstGeom prst="rect">
            <a:avLst/>
          </a:prstGeom>
        </p:spPr>
      </p:pic>
      <p:grpSp>
        <p:nvGrpSpPr>
          <p:cNvPr id="22" name="Group 21"/>
          <p:cNvGrpSpPr/>
          <p:nvPr/>
        </p:nvGrpSpPr>
        <p:grpSpPr>
          <a:xfrm>
            <a:off x="0" y="0"/>
            <a:ext cx="10825480" cy="1600200"/>
            <a:chOff x="8182499" y="1028700"/>
            <a:chExt cx="9724547" cy="2510018"/>
          </a:xfrm>
        </p:grpSpPr>
        <p:pic>
          <p:nvPicPr>
            <p:cNvPr id="23"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1028700"/>
              <a:ext cx="9260110" cy="2510018"/>
            </a:xfrm>
            <a:prstGeom prst="rect">
              <a:avLst/>
            </a:prstGeom>
          </p:spPr>
        </p:pic>
        <p:sp>
          <p:nvSpPr>
            <p:cNvPr id="24" name="TextBox 23"/>
            <p:cNvSpPr txBox="1"/>
            <p:nvPr/>
          </p:nvSpPr>
          <p:spPr>
            <a:xfrm>
              <a:off x="8646158" y="1452252"/>
              <a:ext cx="9260888" cy="1541135"/>
            </a:xfrm>
            <a:prstGeom prst="rect">
              <a:avLst/>
            </a:prstGeom>
            <a:noFill/>
          </p:spPr>
          <p:txBody>
            <a:bodyPr wrap="square" rtlCol="0">
              <a:spAutoFit/>
            </a:bodyPr>
            <a:lstStyle/>
            <a:p>
              <a:pPr algn="just">
                <a:lnSpc>
                  <a:spcPct val="150000"/>
                </a:lnSpc>
              </a:pPr>
              <a:r>
                <a:rPr lang="en-US" sz="4400" b="1" dirty="0" smtClean="0">
                  <a:latin typeface="Arial" panose="020B0604020202020204" pitchFamily="34" charset="0"/>
                  <a:cs typeface="Arial" panose="020B0604020202020204" pitchFamily="34" charset="0"/>
                </a:rPr>
                <a:t>2. </a:t>
              </a:r>
              <a:r>
                <a:rPr lang="en-US" sz="4400" b="1" dirty="0" err="1" smtClean="0">
                  <a:latin typeface="Arial" panose="020B0604020202020204" pitchFamily="34" charset="0"/>
                  <a:cs typeface="Arial" panose="020B0604020202020204" pitchFamily="34" charset="0"/>
                </a:rPr>
                <a:t>Hệ</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điều</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hành</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cho</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thiết</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bị</a:t>
              </a:r>
              <a:r>
                <a:rPr lang="en-US" sz="4400" b="1" dirty="0" smtClean="0">
                  <a:latin typeface="Arial" panose="020B0604020202020204" pitchFamily="34" charset="0"/>
                  <a:cs typeface="Arial" panose="020B0604020202020204" pitchFamily="34" charset="0"/>
                </a:rPr>
                <a:t> di </a:t>
              </a:r>
              <a:r>
                <a:rPr lang="en-US" sz="4400" b="1" dirty="0" err="1" smtClean="0">
                  <a:latin typeface="Arial" panose="020B0604020202020204" pitchFamily="34" charset="0"/>
                  <a:cs typeface="Arial" panose="020B0604020202020204" pitchFamily="34" charset="0"/>
                </a:rPr>
                <a:t>động</a:t>
              </a:r>
              <a:endParaRPr lang="en-US" sz="4400" b="1" dirty="0" smtClean="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1551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535679" y="-480319"/>
            <a:ext cx="4995681" cy="343453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4848319" y="607001"/>
            <a:ext cx="4995681" cy="3434531"/>
          </a:xfrm>
          <a:prstGeom prst="rect">
            <a:avLst/>
          </a:prstGeom>
        </p:spPr>
      </p:pic>
      <p:sp>
        <p:nvSpPr>
          <p:cNvPr id="18" name="TextBox 7"/>
          <p:cNvSpPr txBox="1"/>
          <p:nvPr/>
        </p:nvSpPr>
        <p:spPr>
          <a:xfrm>
            <a:off x="2245265" y="807863"/>
            <a:ext cx="13817791" cy="1732590"/>
          </a:xfrm>
          <a:prstGeom prst="rect">
            <a:avLst/>
          </a:prstGeom>
        </p:spPr>
        <p:txBody>
          <a:bodyPr wrap="square" lIns="0" tIns="0" rIns="0" bIns="0" rtlCol="0" anchor="t">
            <a:spAutoFit/>
          </a:bodyPr>
          <a:lstStyle/>
          <a:p>
            <a:pPr algn="ctr">
              <a:lnSpc>
                <a:spcPct val="150000"/>
              </a:lnSpc>
            </a:pPr>
            <a:r>
              <a:rPr lang="en-US" sz="4000" b="1" dirty="0" err="1">
                <a:latin typeface="Arial" panose="020B0604020202020204" pitchFamily="34" charset="0"/>
                <a:cs typeface="Arial" panose="020B0604020202020204" pitchFamily="34" charset="0"/>
              </a:rPr>
              <a:t>Một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số</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khác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biệt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của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hệ</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điều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hành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cho</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thiết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bị</a:t>
            </a:r>
            <a:r>
              <a:rPr lang="en-US" sz="4000" b="1" dirty="0">
                <a:latin typeface="Arial" panose="020B0604020202020204" pitchFamily="34" charset="0"/>
                <a:cs typeface="Arial" panose="020B0604020202020204" pitchFamily="34" charset="0"/>
              </a:rPr>
              <a:t> di </a:t>
            </a:r>
            <a:r>
              <a:rPr lang="en-US" sz="4000" b="1" dirty="0" err="1">
                <a:latin typeface="Arial" panose="020B0604020202020204" pitchFamily="34" charset="0"/>
                <a:cs typeface="Arial" panose="020B0604020202020204" pitchFamily="34" charset="0"/>
              </a:rPr>
              <a:t>động</a:t>
            </a:r>
            <a:r>
              <a:rPr lang="en-US" sz="4000" b="1" dirty="0">
                <a:latin typeface="Arial" panose="020B0604020202020204" pitchFamily="34" charset="0"/>
                <a:cs typeface="Arial" panose="020B0604020202020204" pitchFamily="34" charset="0"/>
              </a:rPr>
              <a:t> so </a:t>
            </a:r>
            <a:r>
              <a:rPr lang="en-US" sz="4000" b="1" dirty="0" err="1">
                <a:latin typeface="Arial" panose="020B0604020202020204" pitchFamily="34" charset="0"/>
                <a:cs typeface="Arial" panose="020B0604020202020204" pitchFamily="34" charset="0"/>
              </a:rPr>
              <a:t>với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hệ</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điều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hành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cho</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máy</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cá</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nhân</a:t>
            </a:r>
            <a:r>
              <a:rPr lang="en-US" sz="4000" b="1" dirty="0">
                <a:latin typeface="Arial" panose="020B0604020202020204" pitchFamily="34" charset="0"/>
                <a:cs typeface="Arial" panose="020B0604020202020204" pitchFamily="34" charset="0"/>
              </a:rPr>
              <a:t>:</a:t>
            </a:r>
          </a:p>
        </p:txBody>
      </p:sp>
      <p:grpSp>
        <p:nvGrpSpPr>
          <p:cNvPr id="26" name="Group 25"/>
          <p:cNvGrpSpPr/>
          <p:nvPr/>
        </p:nvGrpSpPr>
        <p:grpSpPr>
          <a:xfrm>
            <a:off x="6651761" y="3386143"/>
            <a:ext cx="5257800" cy="5228766"/>
            <a:chOff x="1143000" y="3496134"/>
            <a:chExt cx="5257800" cy="5228766"/>
          </a:xfrm>
        </p:grpSpPr>
        <p:sp>
          <p:nvSpPr>
            <p:cNvPr id="24" name="Rounded Rectangle 23"/>
            <p:cNvSpPr/>
            <p:nvPr/>
          </p:nvSpPr>
          <p:spPr>
            <a:xfrm>
              <a:off x="1143000" y="3496134"/>
              <a:ext cx="5257800" cy="5228766"/>
            </a:xfrm>
            <a:prstGeom prst="roundRect">
              <a:avLst>
                <a:gd name="adj" fmla="val 12687"/>
              </a:avLst>
            </a:prstGeom>
            <a:solidFill>
              <a:srgbClr val="C7D7F3"/>
            </a:solidFill>
            <a:ln>
              <a:solidFill>
                <a:srgbClr val="C7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359644" y="4851182"/>
              <a:ext cx="4795520" cy="1824923"/>
            </a:xfrm>
            <a:prstGeom prst="rect">
              <a:avLst/>
            </a:prstGeom>
          </p:spPr>
          <p:txBody>
            <a:bodyPr wrap="square">
              <a:spAutoFit/>
            </a:bodyPr>
            <a:lstStyle/>
            <a:p>
              <a:pPr algn="ctr">
                <a:lnSpc>
                  <a:spcPct val="150000"/>
                </a:lnSpc>
              </a:pPr>
              <a:r>
                <a:rPr lang="en-US" sz="4000" dirty="0" err="1" smtClean="0">
                  <a:latin typeface="Arial" panose="020B0604020202020204" pitchFamily="34" charset="0"/>
                  <a:cs typeface="Arial" panose="020B0604020202020204" pitchFamily="34" charset="0"/>
                </a:rPr>
                <a:t>Dễ</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dàng</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kết</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nối</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mạng</a:t>
              </a:r>
              <a:r>
                <a:rPr lang="en-US" sz="4000" dirty="0" smtClean="0">
                  <a:latin typeface="Arial" panose="020B0604020202020204" pitchFamily="34" charset="0"/>
                  <a:cs typeface="Arial" panose="020B0604020202020204" pitchFamily="34" charset="0"/>
                </a:rPr>
                <a:t> di </a:t>
              </a:r>
              <a:r>
                <a:rPr lang="en-US" sz="4000" dirty="0" err="1" smtClean="0">
                  <a:latin typeface="Arial" panose="020B0604020202020204" pitchFamily="34" charset="0"/>
                  <a:cs typeface="Arial" panose="020B0604020202020204" pitchFamily="34" charset="0"/>
                </a:rPr>
                <a:t>động</a:t>
              </a:r>
              <a:r>
                <a:rPr lang="vi-VN"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936761" y="3386143"/>
            <a:ext cx="5257800" cy="5228766"/>
            <a:chOff x="1143000" y="3496134"/>
            <a:chExt cx="5257800" cy="5228766"/>
          </a:xfrm>
        </p:grpSpPr>
        <p:sp>
          <p:nvSpPr>
            <p:cNvPr id="28" name="Rounded Rectangle 27"/>
            <p:cNvSpPr/>
            <p:nvPr/>
          </p:nvSpPr>
          <p:spPr>
            <a:xfrm>
              <a:off x="1143000" y="3496134"/>
              <a:ext cx="5257800" cy="5228766"/>
            </a:xfrm>
            <a:prstGeom prst="roundRect">
              <a:avLst>
                <a:gd name="adj" fmla="val 12687"/>
              </a:avLst>
            </a:prstGeom>
            <a:solidFill>
              <a:srgbClr val="C7D7F3"/>
            </a:solidFill>
            <a:ln>
              <a:solidFill>
                <a:srgbClr val="C7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404619" y="3718375"/>
              <a:ext cx="4795520" cy="4708981"/>
            </a:xfrm>
            <a:prstGeom prst="rect">
              <a:avLst/>
            </a:prstGeom>
          </p:spPr>
          <p:txBody>
            <a:bodyPr wrap="square">
              <a:spAutoFit/>
            </a:bodyPr>
            <a:lstStyle/>
            <a:p>
              <a:pPr algn="just">
                <a:lnSpc>
                  <a:spcPct val="150000"/>
                </a:lnSpc>
              </a:pPr>
              <a:r>
                <a:rPr lang="vi-VN" sz="4000" dirty="0">
                  <a:latin typeface="Arial" panose="020B0604020202020204" pitchFamily="34" charset="0"/>
                  <a:cs typeface="Arial" panose="020B0604020202020204" pitchFamily="34" charset="0"/>
                </a:rPr>
                <a:t>Giao diện đặc biệt thân thiện nhờ nhận dạng hành vi của người dùng thông qua các cảm biến.</a:t>
              </a:r>
              <a:endParaRPr lang="en-US" sz="4000" dirty="0">
                <a:latin typeface="Arial" panose="020B0604020202020204" pitchFamily="34" charset="0"/>
                <a:cs typeface="Arial" panose="020B0604020202020204" pitchFamily="34" charset="0"/>
              </a:endParaRPr>
            </a:p>
          </p:txBody>
        </p:sp>
      </p:grpSp>
      <p:grpSp>
        <p:nvGrpSpPr>
          <p:cNvPr id="30" name="Group 29"/>
          <p:cNvGrpSpPr/>
          <p:nvPr/>
        </p:nvGrpSpPr>
        <p:grpSpPr>
          <a:xfrm>
            <a:off x="12375974" y="3386143"/>
            <a:ext cx="5257800" cy="5228766"/>
            <a:chOff x="1143000" y="3496134"/>
            <a:chExt cx="5257800" cy="5228766"/>
          </a:xfrm>
        </p:grpSpPr>
        <p:sp>
          <p:nvSpPr>
            <p:cNvPr id="31" name="Rounded Rectangle 30"/>
            <p:cNvSpPr/>
            <p:nvPr/>
          </p:nvSpPr>
          <p:spPr>
            <a:xfrm>
              <a:off x="1143000" y="3496134"/>
              <a:ext cx="5257800" cy="5228766"/>
            </a:xfrm>
            <a:prstGeom prst="roundRect">
              <a:avLst>
                <a:gd name="adj" fmla="val 12687"/>
              </a:avLst>
            </a:prstGeom>
            <a:solidFill>
              <a:srgbClr val="C7D7F3"/>
            </a:solidFill>
            <a:ln>
              <a:solidFill>
                <a:srgbClr val="C7D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1359644" y="4851182"/>
              <a:ext cx="4795520" cy="1938992"/>
            </a:xfrm>
            <a:prstGeom prst="rect">
              <a:avLst/>
            </a:prstGeom>
          </p:spPr>
          <p:txBody>
            <a:bodyPr wrap="square">
              <a:spAutoFit/>
            </a:bodyPr>
            <a:lstStyle/>
            <a:p>
              <a:pPr algn="ctr">
                <a:lnSpc>
                  <a:spcPct val="150000"/>
                </a:lnSpc>
              </a:pPr>
              <a:r>
                <a:rPr lang="en-US" sz="4000" dirty="0" err="1" smtClean="0">
                  <a:latin typeface="Arial" panose="020B0604020202020204" pitchFamily="34" charset="0"/>
                  <a:cs typeface="Arial" panose="020B0604020202020204" pitchFamily="34" charset="0"/>
                </a:rPr>
                <a:t>Nhiều</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tiện</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ích</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hỗ</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trợ</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cá</a:t>
              </a:r>
              <a:r>
                <a:rPr lang="en-US" sz="4000" dirty="0" smtClean="0">
                  <a:latin typeface="Arial" panose="020B0604020202020204" pitchFamily="34" charset="0"/>
                  <a:cs typeface="Arial" panose="020B0604020202020204" pitchFamily="34" charset="0"/>
                </a:rPr>
                <a:t> </a:t>
              </a:r>
              <a:r>
                <a:rPr lang="en-US" sz="4000" dirty="0" err="1" smtClean="0">
                  <a:latin typeface="Arial" panose="020B0604020202020204" pitchFamily="34" charset="0"/>
                  <a:cs typeface="Arial" panose="020B0604020202020204" pitchFamily="34" charset="0"/>
                </a:rPr>
                <a:t>nhân</a:t>
              </a:r>
              <a:r>
                <a:rPr lang="vi-VN"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sp>
        <p:nvSpPr>
          <p:cNvPr id="33" name="Isosceles Triangle 32"/>
          <p:cNvSpPr/>
          <p:nvPr/>
        </p:nvSpPr>
        <p:spPr>
          <a:xfrm rot="5400000">
            <a:off x="6154952" y="7344107"/>
            <a:ext cx="764747" cy="659265"/>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a:off x="11856820" y="7381109"/>
            <a:ext cx="764747" cy="659265"/>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29422"/>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grpSp>
        <p:nvGrpSpPr>
          <p:cNvPr id="22" name="Group 21"/>
          <p:cNvGrpSpPr/>
          <p:nvPr/>
        </p:nvGrpSpPr>
        <p:grpSpPr>
          <a:xfrm>
            <a:off x="533400" y="800100"/>
            <a:ext cx="16022887" cy="1950746"/>
            <a:chOff x="533400" y="800100"/>
            <a:chExt cx="16022887" cy="1950746"/>
          </a:xfrm>
        </p:grpSpPr>
        <p:grpSp>
          <p:nvGrpSpPr>
            <p:cNvPr id="17" name="Group 16"/>
            <p:cNvGrpSpPr/>
            <p:nvPr/>
          </p:nvGrpSpPr>
          <p:grpSpPr>
            <a:xfrm>
              <a:off x="533400" y="800100"/>
              <a:ext cx="16022887" cy="1950746"/>
              <a:chOff x="519817" y="1028700"/>
              <a:chExt cx="16022887" cy="1950746"/>
            </a:xfrm>
          </p:grpSpPr>
          <p:grpSp>
            <p:nvGrpSpPr>
              <p:cNvPr id="3" name="Group 3"/>
              <p:cNvGrpSpPr/>
              <p:nvPr/>
            </p:nvGrpSpPr>
            <p:grpSpPr>
              <a:xfrm rot="-5400000">
                <a:off x="2733909" y="-1185392"/>
                <a:ext cx="1950746" cy="6378930"/>
                <a:chOff x="0" y="0"/>
                <a:chExt cx="698500" cy="1548700"/>
              </a:xfrm>
            </p:grpSpPr>
            <p:sp>
              <p:nvSpPr>
                <p:cNvPr id="4" name="Freeform 4"/>
                <p:cNvSpPr/>
                <p:nvPr/>
              </p:nvSpPr>
              <p:spPr>
                <a:xfrm>
                  <a:off x="0" y="0"/>
                  <a:ext cx="698500" cy="1548701"/>
                </a:xfrm>
                <a:custGeom>
                  <a:avLst/>
                  <a:gdLst/>
                  <a:ahLst/>
                  <a:cxnLst/>
                  <a:rect l="l" t="t" r="r" b="b"/>
                  <a:pathLst>
                    <a:path w="698500" h="1548701">
                      <a:moveTo>
                        <a:pt x="349250" y="0"/>
                      </a:moveTo>
                      <a:lnTo>
                        <a:pt x="698500" y="203200"/>
                      </a:lnTo>
                      <a:lnTo>
                        <a:pt x="698500" y="1345501"/>
                      </a:lnTo>
                      <a:lnTo>
                        <a:pt x="349250" y="1548701"/>
                      </a:lnTo>
                      <a:lnTo>
                        <a:pt x="0" y="1345501"/>
                      </a:lnTo>
                      <a:lnTo>
                        <a:pt x="0" y="203200"/>
                      </a:lnTo>
                      <a:lnTo>
                        <a:pt x="349250" y="0"/>
                      </a:lnTo>
                      <a:close/>
                    </a:path>
                  </a:pathLst>
                </a:custGeom>
                <a:solidFill>
                  <a:srgbClr val="5E8AD6"/>
                </a:solidFill>
              </p:spPr>
            </p:sp>
            <p:sp>
              <p:nvSpPr>
                <p:cNvPr id="5" name="TextBox 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72894"/>
              <a:stretch>
                <a:fillRect/>
              </a:stretch>
            </p:blipFill>
            <p:spPr>
              <a:xfrm>
                <a:off x="5934862" y="1028700"/>
                <a:ext cx="10607842" cy="1949583"/>
              </a:xfrm>
              <a:prstGeom prst="rect">
                <a:avLst/>
              </a:prstGeom>
            </p:spPr>
          </p:pic>
        </p:grpSp>
        <p:sp>
          <p:nvSpPr>
            <p:cNvPr id="7" name="TextBox 7"/>
            <p:cNvSpPr txBox="1"/>
            <p:nvPr/>
          </p:nvSpPr>
          <p:spPr>
            <a:xfrm>
              <a:off x="2247258" y="1313226"/>
              <a:ext cx="13817791" cy="809261"/>
            </a:xfrm>
            <a:prstGeom prst="rect">
              <a:avLst/>
            </a:prstGeom>
          </p:spPr>
          <p:txBody>
            <a:bodyPr wrap="square" lIns="0" tIns="0" rIns="0" bIns="0" rtlCol="0" anchor="t">
              <a:spAutoFit/>
            </a:bodyPr>
            <a:lstStyle/>
            <a:p>
              <a:pPr algn="ctr">
                <a:lnSpc>
                  <a:spcPct val="150000"/>
                </a:lnSpc>
              </a:pPr>
              <a:r>
                <a:rPr lang="en-US" sz="4000" b="1" dirty="0" err="1">
                  <a:solidFill>
                    <a:schemeClr val="bg1"/>
                  </a:solidFill>
                  <a:latin typeface="Arial" panose="020B0604020202020204" pitchFamily="34" charset="0"/>
                  <a:cs typeface="Arial" panose="020B0604020202020204" pitchFamily="34" charset="0"/>
                </a:rPr>
                <a:t>M</a:t>
              </a:r>
              <a:r>
                <a:rPr lang="en-US" sz="4000" b="1" dirty="0" err="1" smtClean="0">
                  <a:solidFill>
                    <a:schemeClr val="bg1"/>
                  </a:solidFill>
                  <a:latin typeface="Arial" panose="020B0604020202020204" pitchFamily="34" charset="0"/>
                  <a:cs typeface="Arial" panose="020B0604020202020204" pitchFamily="34" charset="0"/>
                </a:rPr>
                <a:t>ột</a:t>
              </a:r>
              <a:r>
                <a:rPr lang="en-US" sz="4000" b="1" dirty="0" smtClean="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số</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hệ</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điều</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hành</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phổ</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biến</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cho</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thiết</a:t>
              </a:r>
              <a:r>
                <a:rPr lang="en-US" sz="4000" b="1" dirty="0">
                  <a:solidFill>
                    <a:schemeClr val="bg1"/>
                  </a:solidFill>
                  <a:latin typeface="Arial" panose="020B0604020202020204" pitchFamily="34" charset="0"/>
                  <a:cs typeface="Arial" panose="020B0604020202020204" pitchFamily="34" charset="0"/>
                </a:rPr>
                <a:t> </a:t>
              </a:r>
              <a:r>
                <a:rPr lang="en-US" sz="4000" b="1" dirty="0" err="1">
                  <a:solidFill>
                    <a:schemeClr val="bg1"/>
                  </a:solidFill>
                  <a:latin typeface="Arial" panose="020B0604020202020204" pitchFamily="34" charset="0"/>
                  <a:cs typeface="Arial" panose="020B0604020202020204" pitchFamily="34" charset="0"/>
                </a:rPr>
                <a:t>bị</a:t>
              </a:r>
              <a:r>
                <a:rPr lang="en-US" sz="4000" b="1" dirty="0">
                  <a:solidFill>
                    <a:schemeClr val="bg1"/>
                  </a:solidFill>
                  <a:latin typeface="Arial" panose="020B0604020202020204" pitchFamily="34" charset="0"/>
                  <a:cs typeface="Arial" panose="020B0604020202020204" pitchFamily="34" charset="0"/>
                </a:rPr>
                <a:t> di </a:t>
              </a:r>
              <a:r>
                <a:rPr lang="en-US" sz="4000" b="1" dirty="0" err="1" smtClean="0">
                  <a:solidFill>
                    <a:schemeClr val="bg1"/>
                  </a:solidFill>
                  <a:latin typeface="Arial" panose="020B0604020202020204" pitchFamily="34" charset="0"/>
                  <a:cs typeface="Arial" panose="020B0604020202020204" pitchFamily="34" charset="0"/>
                </a:rPr>
                <a:t>động</a:t>
              </a:r>
              <a:endParaRPr lang="en-US" sz="4000" b="1" dirty="0">
                <a:solidFill>
                  <a:schemeClr val="bg1"/>
                </a:solidFill>
                <a:latin typeface="Arial" panose="020B0604020202020204" pitchFamily="34" charset="0"/>
                <a:cs typeface="Arial" panose="020B0604020202020204" pitchFamily="34" charset="0"/>
              </a:endParaRPr>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879" y="3537129"/>
            <a:ext cx="4446525" cy="4446525"/>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9279" y="3524429"/>
            <a:ext cx="4305300" cy="4305300"/>
          </a:xfrm>
          <a:prstGeom prst="rect">
            <a:avLst/>
          </a:prstGeom>
        </p:spPr>
      </p:pic>
      <p:sp>
        <p:nvSpPr>
          <p:cNvPr id="20" name="TextBox 19"/>
          <p:cNvSpPr txBox="1"/>
          <p:nvPr/>
        </p:nvSpPr>
        <p:spPr>
          <a:xfrm>
            <a:off x="3575812" y="8364654"/>
            <a:ext cx="2670658" cy="707886"/>
          </a:xfrm>
          <a:prstGeom prst="rect">
            <a:avLst/>
          </a:prstGeom>
          <a:noFill/>
        </p:spPr>
        <p:txBody>
          <a:bodyPr wrap="square" rtlCol="0">
            <a:spAutoFit/>
          </a:bodyPr>
          <a:lstStyle/>
          <a:p>
            <a:pPr algn="ctr"/>
            <a:r>
              <a:rPr lang="en-US" sz="4000" dirty="0" smtClean="0">
                <a:latin typeface="Arial" panose="020B0604020202020204" pitchFamily="34" charset="0"/>
                <a:cs typeface="Arial" panose="020B0604020202020204" pitchFamily="34" charset="0"/>
              </a:rPr>
              <a:t>Android</a:t>
            </a:r>
            <a:endParaRPr lang="en-US" sz="4000" dirty="0">
              <a:latin typeface="Arial" panose="020B0604020202020204" pitchFamily="34" charset="0"/>
              <a:cs typeface="Arial" panose="020B0604020202020204" pitchFamily="34" charset="0"/>
            </a:endParaRPr>
          </a:p>
        </p:txBody>
      </p:sp>
      <p:sp>
        <p:nvSpPr>
          <p:cNvPr id="21" name="TextBox 20"/>
          <p:cNvSpPr txBox="1"/>
          <p:nvPr/>
        </p:nvSpPr>
        <p:spPr>
          <a:xfrm>
            <a:off x="10896600" y="8364654"/>
            <a:ext cx="2670658" cy="707886"/>
          </a:xfrm>
          <a:prstGeom prst="rect">
            <a:avLst/>
          </a:prstGeom>
          <a:noFill/>
        </p:spPr>
        <p:txBody>
          <a:bodyPr wrap="square" rtlCol="0">
            <a:spAutoFit/>
          </a:bodyPr>
          <a:lstStyle/>
          <a:p>
            <a:pPr algn="ctr"/>
            <a:r>
              <a:rPr lang="en-US" sz="4000" dirty="0" err="1" smtClean="0">
                <a:latin typeface="Arial" panose="020B0604020202020204" pitchFamily="34" charset="0"/>
                <a:cs typeface="Arial" panose="020B0604020202020204" pitchFamily="34" charset="0"/>
              </a:rPr>
              <a:t>iOS</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393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grpSp>
        <p:nvGrpSpPr>
          <p:cNvPr id="31" name="Group 30"/>
          <p:cNvGrpSpPr/>
          <p:nvPr/>
        </p:nvGrpSpPr>
        <p:grpSpPr>
          <a:xfrm>
            <a:off x="0" y="647700"/>
            <a:ext cx="18092147" cy="1600200"/>
            <a:chOff x="8182499" y="1028700"/>
            <a:chExt cx="9460107" cy="2510018"/>
          </a:xfrm>
        </p:grpSpPr>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1028700"/>
              <a:ext cx="9260110" cy="2510018"/>
            </a:xfrm>
            <a:prstGeom prst="rect">
              <a:avLst/>
            </a:prstGeom>
          </p:spPr>
        </p:pic>
        <p:sp>
          <p:nvSpPr>
            <p:cNvPr id="28" name="TextBox 27"/>
            <p:cNvSpPr txBox="1"/>
            <p:nvPr/>
          </p:nvSpPr>
          <p:spPr>
            <a:xfrm>
              <a:off x="8381718" y="1267749"/>
              <a:ext cx="9260888" cy="1541136"/>
            </a:xfrm>
            <a:prstGeom prst="rect">
              <a:avLst/>
            </a:prstGeom>
            <a:noFill/>
          </p:spPr>
          <p:txBody>
            <a:bodyPr wrap="square" rtlCol="0">
              <a:spAutoFit/>
            </a:bodyPr>
            <a:lstStyle/>
            <a:p>
              <a:pPr algn="just">
                <a:lnSpc>
                  <a:spcPct val="150000"/>
                </a:lnSpc>
              </a:pPr>
              <a:r>
                <a:rPr lang="en-US" sz="4400" b="1" dirty="0" smtClean="0">
                  <a:solidFill>
                    <a:prstClr val="black"/>
                  </a:solidFill>
                  <a:latin typeface="Arial" panose="020B0604020202020204" pitchFamily="34" charset="0"/>
                  <a:cs typeface="Arial" panose="020B0604020202020204" pitchFamily="34" charset="0"/>
                </a:rPr>
                <a:t>3. </a:t>
              </a:r>
              <a:r>
                <a:rPr lang="en-US" sz="4400" b="1" dirty="0" err="1">
                  <a:latin typeface="Arial" panose="020B0604020202020204" pitchFamily="34" charset="0"/>
                  <a:cs typeface="Arial" panose="020B0604020202020204" pitchFamily="34" charset="0"/>
                </a:rPr>
                <a:t>Quan</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hệ</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giữa</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hệ</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điều</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hành</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phần</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cứng</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và</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phần</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mềm</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ứng</a:t>
              </a:r>
              <a:r>
                <a:rPr lang="en-US" sz="4400" b="1" dirty="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dụng</a:t>
              </a:r>
              <a:endParaRPr lang="en-US" sz="4400" b="1" dirty="0" smtClean="0">
                <a:latin typeface="Arial" panose="020B0604020202020204" pitchFamily="34" charset="0"/>
                <a:cs typeface="Arial" panose="020B0604020202020204" pitchFamily="34" charset="0"/>
              </a:endParaRPr>
            </a:p>
          </p:txBody>
        </p:sp>
      </p:grpSp>
      <p:sp>
        <p:nvSpPr>
          <p:cNvPr id="2" name="Rectangle 1"/>
          <p:cNvSpPr/>
          <p:nvPr/>
        </p:nvSpPr>
        <p:spPr>
          <a:xfrm>
            <a:off x="1447800" y="2628900"/>
            <a:ext cx="15087600" cy="2862322"/>
          </a:xfrm>
          <a:prstGeom prst="rect">
            <a:avLst/>
          </a:prstGeom>
        </p:spPr>
        <p:txBody>
          <a:bodyPr wrap="square">
            <a:spAutoFit/>
          </a:bodyPr>
          <a:lstStyle/>
          <a:p>
            <a:pPr marL="571500" indent="-571500" algn="just">
              <a:lnSpc>
                <a:spcPct val="150000"/>
              </a:lnSpc>
              <a:buFont typeface="Wingdings" panose="05000000000000000000" pitchFamily="2" charset="2"/>
              <a:buChar char="Ø"/>
            </a:pPr>
            <a:r>
              <a:rPr lang="vi-VN" sz="4000" dirty="0">
                <a:latin typeface="Arial" panose="020B0604020202020204" pitchFamily="34" charset="0"/>
                <a:cs typeface="Arial" panose="020B0604020202020204" pitchFamily="34" charset="0"/>
              </a:rPr>
              <a:t>Có nhiều thiết bị được điều khiển bởi các bộ vi xử lí, cài sẵn chương trình ghi trong bộ nhớ ROM, bật lên là chạy không cần hệ điều </a:t>
            </a:r>
            <a:r>
              <a:rPr lang="vi-VN" sz="4000" dirty="0" smtClean="0">
                <a:latin typeface="Arial" panose="020B0604020202020204" pitchFamily="34" charset="0"/>
                <a:cs typeface="Arial" panose="020B0604020202020204" pitchFamily="34" charset="0"/>
              </a:rPr>
              <a:t>hành</a:t>
            </a:r>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3" name="Rectangle 2"/>
          <p:cNvSpPr/>
          <p:nvPr/>
        </p:nvSpPr>
        <p:spPr>
          <a:xfrm>
            <a:off x="1981200" y="5872222"/>
            <a:ext cx="8456161" cy="707886"/>
          </a:xfrm>
          <a:prstGeom prst="rect">
            <a:avLst/>
          </a:prstGeom>
        </p:spPr>
        <p:txBody>
          <a:bodyPr wrap="none">
            <a:spAutoFit/>
          </a:bodyPr>
          <a:lstStyle/>
          <a:p>
            <a:r>
              <a:rPr lang="en-US" sz="4000" dirty="0" err="1" smtClean="0">
                <a:latin typeface="Arial" panose="020B0604020202020204" pitchFamily="34" charset="0"/>
                <a:cs typeface="Arial" panose="020B0604020202020204" pitchFamily="34" charset="0"/>
              </a:rPr>
              <a:t>Ví</a:t>
            </a:r>
            <a:r>
              <a:rPr lang="en-US" sz="4000" dirty="0" smtClean="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hệ</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thống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điều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khiển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lò</a:t>
            </a:r>
            <a:r>
              <a:rPr lang="en-US" sz="4000" dirty="0">
                <a:latin typeface="Arial" panose="020B0604020202020204" pitchFamily="34" charset="0"/>
                <a:cs typeface="Arial" panose="020B0604020202020204" pitchFamily="34" charset="0"/>
              </a:rPr>
              <a:t> vi </a:t>
            </a:r>
            <a:r>
              <a:rPr lang="en-US" sz="4000" dirty="0" err="1" smtClean="0">
                <a:latin typeface="Arial" panose="020B0604020202020204" pitchFamily="34" charset="0"/>
                <a:cs typeface="Arial" panose="020B0604020202020204" pitchFamily="34" charset="0"/>
              </a:rPr>
              <a:t>sóng</a:t>
            </a:r>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11000" y="4708712"/>
            <a:ext cx="4495800" cy="2644588"/>
          </a:xfrm>
          <a:prstGeom prst="rect">
            <a:avLst/>
          </a:prstGeom>
        </p:spPr>
      </p:pic>
      <p:sp>
        <p:nvSpPr>
          <p:cNvPr id="5" name="Rectangle 4"/>
          <p:cNvSpPr/>
          <p:nvPr/>
        </p:nvSpPr>
        <p:spPr>
          <a:xfrm>
            <a:off x="1447800" y="7353300"/>
            <a:ext cx="15087600" cy="1938992"/>
          </a:xfrm>
          <a:prstGeom prst="rect">
            <a:avLst/>
          </a:prstGeom>
        </p:spPr>
        <p:txBody>
          <a:bodyPr wrap="square">
            <a:spAutoFit/>
          </a:bodyPr>
          <a:lstStyle/>
          <a:p>
            <a:pPr marL="571500" indent="-571500" algn="just">
              <a:lnSpc>
                <a:spcPct val="150000"/>
              </a:lnSpc>
              <a:spcAft>
                <a:spcPts val="800"/>
              </a:spcAft>
              <a:buFont typeface="Wingdings" panose="05000000000000000000" pitchFamily="2" charset="2"/>
              <a:buChar char="Ø"/>
            </a:pPr>
            <a:r>
              <a:rPr lang="en-US" sz="4000" dirty="0" err="1">
                <a:latin typeface="Arial" panose="020B0604020202020204" pitchFamily="34" charset="0"/>
                <a:ea typeface="Times New Roman" panose="02020603050405020304" pitchFamily="18" charset="0"/>
                <a:cs typeface="Arial" panose="020B0604020202020204" pitchFamily="34" charset="0"/>
              </a:rPr>
              <a:t>Thiết</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bị</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xử</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lí</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thông</a:t>
            </a:r>
            <a:r>
              <a:rPr lang="en-US" sz="4000" dirty="0">
                <a:latin typeface="Arial" panose="020B0604020202020204" pitchFamily="34" charset="0"/>
                <a:ea typeface="Times New Roman" panose="02020603050405020304" pitchFamily="18" charset="0"/>
                <a:cs typeface="Arial" panose="020B0604020202020204" pitchFamily="34" charset="0"/>
              </a:rPr>
              <a:t> tin </a:t>
            </a:r>
            <a:r>
              <a:rPr lang="en-US" sz="4000" dirty="0" err="1">
                <a:latin typeface="Arial" panose="020B0604020202020204" pitchFamily="34" charset="0"/>
                <a:ea typeface="Times New Roman" panose="02020603050405020304" pitchFamily="18" charset="0"/>
                <a:cs typeface="Arial" panose="020B0604020202020204" pitchFamily="34" charset="0"/>
              </a:rPr>
              <a:t>đa</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năng</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để</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thực</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hiện</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được</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nhiều</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ứng</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dụng</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khác</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nhau</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cần</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có</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hệ</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điều</a:t>
            </a:r>
            <a:r>
              <a:rPr lang="en-US" sz="4000" dirty="0">
                <a:latin typeface="Arial" panose="020B0604020202020204" pitchFamily="34" charset="0"/>
                <a:ea typeface="Times New Roman" panose="02020603050405020304" pitchFamily="18" charset="0"/>
                <a:cs typeface="Arial" panose="020B0604020202020204" pitchFamily="34" charset="0"/>
              </a:rPr>
              <a:t> </a:t>
            </a:r>
            <a:r>
              <a:rPr lang="en-US" sz="4000" dirty="0" err="1">
                <a:latin typeface="Arial" panose="020B0604020202020204" pitchFamily="34" charset="0"/>
                <a:ea typeface="Times New Roman" panose="02020603050405020304" pitchFamily="18" charset="0"/>
                <a:cs typeface="Arial" panose="020B0604020202020204" pitchFamily="34" charset="0"/>
              </a:rPr>
              <a:t>hành</a:t>
            </a:r>
            <a:r>
              <a:rPr lang="en-US" sz="4000" dirty="0">
                <a:latin typeface="Arial" panose="020B0604020202020204" pitchFamily="34" charset="0"/>
                <a:ea typeface="Times New Roman" panose="02020603050405020304" pitchFamily="18" charset="0"/>
                <a:cs typeface="Arial" panose="020B0604020202020204" pitchFamily="34" charset="0"/>
              </a:rPr>
              <a:t>.</a:t>
            </a:r>
            <a:endParaRPr lang="en-US" sz="40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92805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108" r="14780"/>
          <a:stretch>
            <a:fillRect/>
          </a:stretch>
        </p:blipFill>
        <p:spPr>
          <a:xfrm>
            <a:off x="0" y="0"/>
            <a:ext cx="18288000" cy="10287000"/>
          </a:xfrm>
          <a:prstGeom prst="rect">
            <a:avLst/>
          </a:prstGeom>
        </p:spPr>
      </p:pic>
      <p:sp>
        <p:nvSpPr>
          <p:cNvPr id="28" name="Rectangle 27"/>
          <p:cNvSpPr/>
          <p:nvPr/>
        </p:nvSpPr>
        <p:spPr>
          <a:xfrm>
            <a:off x="914400" y="1207980"/>
            <a:ext cx="16459200" cy="1938992"/>
          </a:xfrm>
          <a:prstGeom prst="rect">
            <a:avLst/>
          </a:prstGeom>
          <a:solidFill>
            <a:schemeClr val="bg1"/>
          </a:solidFill>
          <a:ln w="28575">
            <a:noFill/>
            <a:prstDash val="dash"/>
          </a:ln>
        </p:spPr>
        <p:txBody>
          <a:bodyPr wrap="square" anchor="ctr">
            <a:spAutoFit/>
          </a:bodyPr>
          <a:lstStyle/>
          <a:p>
            <a:pPr algn="just">
              <a:lnSpc>
                <a:spcPct val="150000"/>
              </a:lnSpc>
            </a:pPr>
            <a:r>
              <a:rPr lang="en-US" sz="4000" i="1" dirty="0" err="1" smtClean="0">
                <a:solidFill>
                  <a:srgbClr val="002060"/>
                </a:solidFill>
                <a:latin typeface="Arial" panose="020B0604020202020204" pitchFamily="34" charset="0"/>
                <a:cs typeface="Arial" panose="020B0604020202020204" pitchFamily="34" charset="0"/>
              </a:rPr>
              <a:t>Quan</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sát</a:t>
            </a:r>
            <a:r>
              <a:rPr lang="en-US" sz="4000" i="1" dirty="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sơ</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đồ</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mối</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quan</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hệ</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giữa</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phần</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cứng</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phần</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mềm</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ứng</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dụng</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và</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hệ</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điều</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hành</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dưới</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đây</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smtClean="0">
                <a:solidFill>
                  <a:srgbClr val="002060"/>
                </a:solidFill>
                <a:latin typeface="Arial" panose="020B0604020202020204" pitchFamily="34" charset="0"/>
                <a:cs typeface="Arial" panose="020B0604020202020204" pitchFamily="34" charset="0"/>
              </a:rPr>
              <a:t>đọc</a:t>
            </a:r>
            <a:r>
              <a:rPr lang="en-US" sz="4000" i="1" dirty="0" smtClean="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thông</a:t>
            </a:r>
            <a:r>
              <a:rPr lang="en-US" sz="4000" i="1" dirty="0">
                <a:solidFill>
                  <a:srgbClr val="002060"/>
                </a:solidFill>
                <a:latin typeface="Arial" panose="020B0604020202020204" pitchFamily="34" charset="0"/>
                <a:cs typeface="Arial" panose="020B0604020202020204" pitchFamily="34" charset="0"/>
              </a:rPr>
              <a:t> tin </a:t>
            </a:r>
            <a:r>
              <a:rPr lang="en-US" sz="4000" i="1" dirty="0" err="1">
                <a:solidFill>
                  <a:srgbClr val="002060"/>
                </a:solidFill>
                <a:latin typeface="Arial" panose="020B0604020202020204" pitchFamily="34" charset="0"/>
                <a:cs typeface="Arial" panose="020B0604020202020204" pitchFamily="34" charset="0"/>
              </a:rPr>
              <a:t>mục</a:t>
            </a:r>
            <a:r>
              <a:rPr lang="en-US" sz="4000" i="1" dirty="0">
                <a:solidFill>
                  <a:srgbClr val="002060"/>
                </a:solidFill>
                <a:latin typeface="Arial" panose="020B0604020202020204" pitchFamily="34" charset="0"/>
                <a:cs typeface="Arial" panose="020B0604020202020204" pitchFamily="34" charset="0"/>
              </a:rPr>
              <a:t> 3 SGK </a:t>
            </a:r>
            <a:r>
              <a:rPr lang="en-US" sz="4000" i="1" dirty="0" err="1">
                <a:solidFill>
                  <a:srgbClr val="002060"/>
                </a:solidFill>
                <a:latin typeface="Arial" panose="020B0604020202020204" pitchFamily="34" charset="0"/>
                <a:cs typeface="Arial" panose="020B0604020202020204" pitchFamily="34" charset="0"/>
              </a:rPr>
              <a:t>để</a:t>
            </a:r>
            <a:r>
              <a:rPr lang="en-US" sz="4000" i="1" dirty="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thực</a:t>
            </a:r>
            <a:r>
              <a:rPr lang="en-US" sz="4000" i="1" dirty="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hiện</a:t>
            </a:r>
            <a:r>
              <a:rPr lang="en-US" sz="4000" i="1" dirty="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nhiệm</a:t>
            </a:r>
            <a:r>
              <a:rPr lang="en-US" sz="4000" i="1" dirty="0">
                <a:solidFill>
                  <a:srgbClr val="002060"/>
                </a:solidFill>
                <a:latin typeface="Arial" panose="020B0604020202020204" pitchFamily="34" charset="0"/>
                <a:cs typeface="Arial" panose="020B0604020202020204" pitchFamily="34" charset="0"/>
              </a:rPr>
              <a:t> </a:t>
            </a:r>
            <a:r>
              <a:rPr lang="en-US" sz="4000" i="1" dirty="0" err="1">
                <a:solidFill>
                  <a:srgbClr val="002060"/>
                </a:solidFill>
                <a:latin typeface="Arial" panose="020B0604020202020204" pitchFamily="34" charset="0"/>
                <a:cs typeface="Arial" panose="020B0604020202020204" pitchFamily="34" charset="0"/>
              </a:rPr>
              <a:t>vụ</a:t>
            </a:r>
            <a:r>
              <a:rPr lang="en-US" sz="4000" i="1" dirty="0">
                <a:solidFill>
                  <a:srgbClr val="002060"/>
                </a:solidFill>
                <a:latin typeface="Arial" panose="020B0604020202020204" pitchFamily="34" charset="0"/>
                <a:cs typeface="Arial" panose="020B0604020202020204" pitchFamily="34" charset="0"/>
              </a:rPr>
              <a:t>:</a:t>
            </a:r>
          </a:p>
        </p:txBody>
      </p:sp>
      <p:sp>
        <p:nvSpPr>
          <p:cNvPr id="29" name="Rectangle 28"/>
          <p:cNvSpPr/>
          <p:nvPr/>
        </p:nvSpPr>
        <p:spPr>
          <a:xfrm>
            <a:off x="8229600" y="3696109"/>
            <a:ext cx="8077200" cy="2748253"/>
          </a:xfrm>
          <a:prstGeom prst="rect">
            <a:avLst/>
          </a:prstGeom>
        </p:spPr>
        <p:txBody>
          <a:bodyPr wrap="square">
            <a:spAutoFit/>
          </a:bodyPr>
          <a:lstStyle/>
          <a:p>
            <a:pPr marL="571500" indent="-571500" algn="just">
              <a:lnSpc>
                <a:spcPct val="150000"/>
              </a:lnSpc>
              <a:buFont typeface="Wingdings" panose="05000000000000000000" pitchFamily="2" charset="2"/>
              <a:buChar char="Ø"/>
            </a:pPr>
            <a:r>
              <a:rPr lang="en-US" sz="4000" dirty="0" err="1" smtClean="0">
                <a:latin typeface="Arial" panose="020B0604020202020204" pitchFamily="34" charset="0"/>
                <a:cs typeface="Arial" panose="020B0604020202020204" pitchFamily="34" charset="0"/>
              </a:rPr>
              <a:t>Chỉ</a:t>
            </a:r>
            <a:r>
              <a:rPr lang="en-US" sz="4000" dirty="0" smtClean="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ra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mối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quan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hệ</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giữa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phần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mềm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dụng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phần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cứng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hệ</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điều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hành</a:t>
            </a:r>
            <a:r>
              <a:rPr lang="en-US" sz="4000" dirty="0" smtClean="0">
                <a:latin typeface="Arial" panose="020B0604020202020204" pitchFamily="34" charset="0"/>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grpSp>
        <p:nvGrpSpPr>
          <p:cNvPr id="42" name="Group 41"/>
          <p:cNvGrpSpPr/>
          <p:nvPr/>
        </p:nvGrpSpPr>
        <p:grpSpPr>
          <a:xfrm>
            <a:off x="2133600" y="3501194"/>
            <a:ext cx="4394616" cy="6230745"/>
            <a:chOff x="1891884" y="2904681"/>
            <a:chExt cx="4394616" cy="6230745"/>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0254" y="3489456"/>
              <a:ext cx="1169092" cy="1176338"/>
            </a:xfrm>
            <a:prstGeom prst="rect">
              <a:avLst/>
            </a:prstGeom>
          </p:spPr>
        </p:pic>
        <p:sp>
          <p:nvSpPr>
            <p:cNvPr id="32" name="TextBox 31"/>
            <p:cNvSpPr txBox="1"/>
            <p:nvPr/>
          </p:nvSpPr>
          <p:spPr>
            <a:xfrm>
              <a:off x="2930822" y="2904681"/>
              <a:ext cx="2367956" cy="584775"/>
            </a:xfrm>
            <a:prstGeom prst="rect">
              <a:avLst/>
            </a:prstGeom>
            <a:noFill/>
          </p:spPr>
          <p:txBody>
            <a:bodyPr wrap="none" rtlCol="0">
              <a:spAutoFit/>
            </a:bodyPr>
            <a:lstStyle/>
            <a:p>
              <a:pPr algn="ctr"/>
              <a:r>
                <a:rPr lang="en-US" sz="3200" dirty="0" err="1" smtClean="0">
                  <a:latin typeface="Arial" panose="020B0604020202020204" pitchFamily="34" charset="0"/>
                  <a:cs typeface="Arial" panose="020B0604020202020204" pitchFamily="34" charset="0"/>
                </a:rPr>
                <a:t>Người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dùng</a:t>
              </a:r>
              <a:endParaRPr lang="en-US" sz="3200" dirty="0">
                <a:latin typeface="Arial" panose="020B0604020202020204" pitchFamily="34" charset="0"/>
                <a:cs typeface="Arial" panose="020B0604020202020204" pitchFamily="34" charset="0"/>
              </a:endParaRPr>
            </a:p>
          </p:txBody>
        </p:sp>
        <p:sp>
          <p:nvSpPr>
            <p:cNvPr id="33" name="Rounded Rectangle 32"/>
            <p:cNvSpPr/>
            <p:nvPr/>
          </p:nvSpPr>
          <p:spPr>
            <a:xfrm>
              <a:off x="1943100" y="5029971"/>
              <a:ext cx="4343400" cy="989165"/>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solidFill>
                    <a:schemeClr val="bg1"/>
                  </a:solidFill>
                  <a:latin typeface="Arial" panose="020B0604020202020204" pitchFamily="34" charset="0"/>
                  <a:cs typeface="Arial" panose="020B0604020202020204" pitchFamily="34" charset="0"/>
                </a:rPr>
                <a:t>Phần</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mềm</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ứng</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dụng</a:t>
              </a:r>
              <a:endParaRPr lang="en-US" sz="3200" dirty="0">
                <a:solidFill>
                  <a:schemeClr val="bg1"/>
                </a:solidFill>
                <a:latin typeface="Arial" panose="020B0604020202020204" pitchFamily="34" charset="0"/>
                <a:cs typeface="Arial" panose="020B0604020202020204" pitchFamily="34" charset="0"/>
              </a:endParaRPr>
            </a:p>
          </p:txBody>
        </p:sp>
        <p:sp>
          <p:nvSpPr>
            <p:cNvPr id="34" name="Rounded Rectangle 33"/>
            <p:cNvSpPr/>
            <p:nvPr/>
          </p:nvSpPr>
          <p:spPr>
            <a:xfrm>
              <a:off x="2717627" y="6415649"/>
              <a:ext cx="2794346" cy="989165"/>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solidFill>
                    <a:schemeClr val="bg1"/>
                  </a:solidFill>
                  <a:latin typeface="Arial" panose="020B0604020202020204" pitchFamily="34" charset="0"/>
                  <a:cs typeface="Arial" panose="020B0604020202020204" pitchFamily="34" charset="0"/>
                </a:rPr>
                <a:t>Hệ</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điều</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hành</a:t>
              </a:r>
              <a:endParaRPr lang="en-US" sz="3200" dirty="0">
                <a:solidFill>
                  <a:schemeClr val="bg1"/>
                </a:solidFill>
                <a:latin typeface="Arial" panose="020B0604020202020204" pitchFamily="34" charset="0"/>
                <a:cs typeface="Arial" panose="020B0604020202020204" pitchFamily="34" charset="0"/>
              </a:endParaRPr>
            </a:p>
          </p:txBody>
        </p:sp>
        <p:sp>
          <p:nvSpPr>
            <p:cNvPr id="35" name="Rounded Rectangle 34"/>
            <p:cNvSpPr/>
            <p:nvPr/>
          </p:nvSpPr>
          <p:spPr>
            <a:xfrm>
              <a:off x="1891884" y="7823262"/>
              <a:ext cx="4343400" cy="1312164"/>
            </a:xfrm>
            <a:prstGeom prst="round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3200" dirty="0" err="1" smtClean="0">
                  <a:solidFill>
                    <a:schemeClr val="bg1"/>
                  </a:solidFill>
                  <a:latin typeface="Arial" panose="020B0604020202020204" pitchFamily="34" charset="0"/>
                  <a:cs typeface="Arial" panose="020B0604020202020204" pitchFamily="34" charset="0"/>
                </a:rPr>
                <a:t>Phần</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cứng</a:t>
              </a:r>
              <a:r>
                <a:rPr lang="en-US" sz="3200" dirty="0" smtClean="0">
                  <a:solidFill>
                    <a:schemeClr val="bg1"/>
                  </a:solidFill>
                  <a:latin typeface="Arial" panose="020B0604020202020204" pitchFamily="34" charset="0"/>
                  <a:cs typeface="Arial" panose="020B0604020202020204" pitchFamily="34" charset="0"/>
                </a:rPr>
                <a:t> (CPU, </a:t>
              </a:r>
              <a:r>
                <a:rPr lang="en-US" sz="3200" dirty="0" err="1" smtClean="0">
                  <a:solidFill>
                    <a:schemeClr val="bg1"/>
                  </a:solidFill>
                  <a:latin typeface="Arial" panose="020B0604020202020204" pitchFamily="34" charset="0"/>
                  <a:cs typeface="Arial" panose="020B0604020202020204" pitchFamily="34" charset="0"/>
                </a:rPr>
                <a:t>bộ</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nhớ</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thiết</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bị</a:t>
              </a:r>
              <a:r>
                <a:rPr lang="en-US" sz="3200" dirty="0" smtClean="0">
                  <a:solidFill>
                    <a:schemeClr val="bg1"/>
                  </a:solidFill>
                  <a:latin typeface="Arial" panose="020B0604020202020204" pitchFamily="34" charset="0"/>
                  <a:cs typeface="Arial" panose="020B0604020202020204" pitchFamily="34" charset="0"/>
                </a:rPr>
                <a:t> </a:t>
              </a:r>
              <a:r>
                <a:rPr lang="en-US" sz="3200" dirty="0" err="1" smtClean="0">
                  <a:solidFill>
                    <a:schemeClr val="bg1"/>
                  </a:solidFill>
                  <a:latin typeface="Arial" panose="020B0604020202020204" pitchFamily="34" charset="0"/>
                  <a:cs typeface="Arial" panose="020B0604020202020204" pitchFamily="34" charset="0"/>
                </a:rPr>
                <a:t>vào</a:t>
              </a:r>
              <a:r>
                <a:rPr lang="en-US" sz="3200" dirty="0" smtClean="0">
                  <a:solidFill>
                    <a:schemeClr val="bg1"/>
                  </a:solidFill>
                  <a:latin typeface="Arial" panose="020B0604020202020204" pitchFamily="34" charset="0"/>
                  <a:cs typeface="Arial" panose="020B0604020202020204" pitchFamily="34" charset="0"/>
                </a:rPr>
                <a:t>/</a:t>
              </a:r>
              <a:r>
                <a:rPr lang="en-US" sz="3200" dirty="0" err="1" smtClean="0">
                  <a:solidFill>
                    <a:schemeClr val="bg1"/>
                  </a:solidFill>
                  <a:latin typeface="Arial" panose="020B0604020202020204" pitchFamily="34" charset="0"/>
                  <a:cs typeface="Arial" panose="020B0604020202020204" pitchFamily="34" charset="0"/>
                </a:rPr>
                <a:t>ra</a:t>
              </a:r>
              <a:r>
                <a:rPr lang="en-US" sz="3200" dirty="0" smtClean="0">
                  <a:solidFill>
                    <a:schemeClr val="bg1"/>
                  </a:solidFill>
                  <a:latin typeface="Arial" panose="020B0604020202020204" pitchFamily="34" charset="0"/>
                  <a:cs typeface="Arial" panose="020B0604020202020204" pitchFamily="34" charset="0"/>
                </a:rPr>
                <a:t>)</a:t>
              </a:r>
              <a:endParaRPr lang="en-US" sz="3200" dirty="0">
                <a:solidFill>
                  <a:schemeClr val="bg1"/>
                </a:solidFill>
                <a:latin typeface="Arial" panose="020B0604020202020204" pitchFamily="34" charset="0"/>
                <a:cs typeface="Arial" panose="020B0604020202020204" pitchFamily="34" charset="0"/>
              </a:endParaRPr>
            </a:p>
          </p:txBody>
        </p:sp>
        <p:sp>
          <p:nvSpPr>
            <p:cNvPr id="36" name="Down Arrow 35"/>
            <p:cNvSpPr/>
            <p:nvPr/>
          </p:nvSpPr>
          <p:spPr>
            <a:xfrm>
              <a:off x="4191000" y="4763875"/>
              <a:ext cx="304800" cy="486694"/>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p:cNvSpPr/>
            <p:nvPr/>
          </p:nvSpPr>
          <p:spPr>
            <a:xfrm>
              <a:off x="4191000" y="6108229"/>
              <a:ext cx="304800" cy="486694"/>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p:cNvSpPr/>
            <p:nvPr/>
          </p:nvSpPr>
          <p:spPr>
            <a:xfrm>
              <a:off x="4191000" y="7370691"/>
              <a:ext cx="304800" cy="486694"/>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p:cNvSpPr/>
            <p:nvPr/>
          </p:nvSpPr>
          <p:spPr>
            <a:xfrm flipV="1">
              <a:off x="3810000" y="4729867"/>
              <a:ext cx="304800" cy="486694"/>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flipV="1">
              <a:off x="3857014" y="6041885"/>
              <a:ext cx="304800" cy="486694"/>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flipV="1">
              <a:off x="3810000" y="7361849"/>
              <a:ext cx="304800" cy="486694"/>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8229600" y="6881745"/>
            <a:ext cx="8077200" cy="1938992"/>
          </a:xfrm>
          <a:prstGeom prst="rect">
            <a:avLst/>
          </a:prstGeom>
        </p:spPr>
        <p:txBody>
          <a:bodyPr wrap="square">
            <a:spAutoFit/>
          </a:bodyPr>
          <a:lstStyle/>
          <a:p>
            <a:pPr marL="571500" lvl="0" indent="-571500" algn="just">
              <a:lnSpc>
                <a:spcPct val="150000"/>
              </a:lnSpc>
              <a:buFont typeface="Wingdings" panose="05000000000000000000" pitchFamily="2" charset="2"/>
              <a:buChar char="Ø"/>
            </a:pPr>
            <a:r>
              <a:rPr lang="en-US" sz="4000" dirty="0" err="1">
                <a:solidFill>
                  <a:prstClr val="black"/>
                </a:solidFill>
                <a:latin typeface="Arial" panose="020B0604020202020204" pitchFamily="34" charset="0"/>
                <a:cs typeface="Arial" panose="020B0604020202020204" pitchFamily="34" charset="0"/>
              </a:rPr>
              <a:t>Từ</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đó</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em</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hãy</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rút</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ra</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vai</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trò</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của</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hệ</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điều</a:t>
            </a:r>
            <a:r>
              <a:rPr lang="en-US" sz="4000" dirty="0">
                <a:solidFill>
                  <a:prstClr val="black"/>
                </a:solidFill>
                <a:latin typeface="Arial" panose="020B0604020202020204" pitchFamily="34" charset="0"/>
                <a:cs typeface="Arial" panose="020B0604020202020204" pitchFamily="34" charset="0"/>
              </a:rPr>
              <a:t> </a:t>
            </a:r>
            <a:r>
              <a:rPr lang="en-US" sz="4000" dirty="0" err="1">
                <a:solidFill>
                  <a:prstClr val="black"/>
                </a:solidFill>
                <a:latin typeface="Arial" panose="020B0604020202020204" pitchFamily="34" charset="0"/>
                <a:cs typeface="Arial" panose="020B0604020202020204" pitchFamily="34" charset="0"/>
              </a:rPr>
              <a:t>hành</a:t>
            </a:r>
            <a:r>
              <a:rPr lang="en-US" sz="4000" dirty="0">
                <a:solidFill>
                  <a:prstClr val="black"/>
                </a:solidFill>
                <a:latin typeface="Arial" panose="020B0604020202020204" pitchFamily="34" charset="0"/>
                <a:cs typeface="Arial" panose="020B0604020202020204" pitchFamily="34" charset="0"/>
              </a:rPr>
              <a:t>.</a:t>
            </a:r>
          </a:p>
        </p:txBody>
      </p:sp>
      <p:pic>
        <p:nvPicPr>
          <p:cNvPr id="44" name="Picture 43"/>
          <p:cNvPicPr>
            <a:picLocks noChangeAspect="1"/>
          </p:cNvPicPr>
          <p:nvPr/>
        </p:nvPicPr>
        <p:blipFill>
          <a:blip r:embed="rId4"/>
          <a:stretch>
            <a:fillRect/>
          </a:stretch>
        </p:blipFill>
        <p:spPr>
          <a:xfrm>
            <a:off x="15066202" y="8272851"/>
            <a:ext cx="2481195" cy="1336851"/>
          </a:xfrm>
          <a:prstGeom prst="rect">
            <a:avLst/>
          </a:prstGeom>
        </p:spPr>
      </p:pic>
      <p:pic>
        <p:nvPicPr>
          <p:cNvPr id="45" name="Picture 44"/>
          <p:cNvPicPr>
            <a:picLocks noChangeAspect="1"/>
          </p:cNvPicPr>
          <p:nvPr/>
        </p:nvPicPr>
        <p:blipFill>
          <a:blip r:embed="rId5"/>
          <a:stretch>
            <a:fillRect/>
          </a:stretch>
        </p:blipFill>
        <p:spPr>
          <a:xfrm>
            <a:off x="8203658" y="307150"/>
            <a:ext cx="1880684" cy="1012392"/>
          </a:xfrm>
          <a:prstGeom prst="rect">
            <a:avLst/>
          </a:prstGeom>
        </p:spPr>
      </p:pic>
    </p:spTree>
    <p:extLst>
      <p:ext uri="{BB962C8B-B14F-4D97-AF65-F5344CB8AC3E}">
        <p14:creationId xmlns:p14="http://schemas.microsoft.com/office/powerpoint/2010/main" val="339133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0800000">
            <a:off x="-595850" y="2954213"/>
            <a:ext cx="19479700" cy="9593752"/>
          </a:xfrm>
          <a:prstGeom prst="rect">
            <a:avLst/>
          </a:prstGeom>
        </p:spPr>
      </p:pic>
      <p:pic>
        <p:nvPicPr>
          <p:cNvPr id="33" name="Picture 3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9201579" y="-949212"/>
            <a:ext cx="3787281" cy="2603756"/>
          </a:xfrm>
          <a:prstGeom prst="rect">
            <a:avLst/>
          </a:prstGeom>
        </p:spPr>
      </p:pic>
      <p:pic>
        <p:nvPicPr>
          <p:cNvPr id="34" name="Picture 3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flipH="1">
            <a:off x="5481347" y="-949212"/>
            <a:ext cx="3787281" cy="2603756"/>
          </a:xfrm>
          <a:prstGeom prst="rect">
            <a:avLst/>
          </a:prstGeom>
        </p:spPr>
      </p:pic>
      <p:sp>
        <p:nvSpPr>
          <p:cNvPr id="35" name="Rectangle 34"/>
          <p:cNvSpPr/>
          <p:nvPr/>
        </p:nvSpPr>
        <p:spPr>
          <a:xfrm>
            <a:off x="398420" y="1240134"/>
            <a:ext cx="9185360" cy="1824923"/>
          </a:xfrm>
          <a:prstGeom prst="rect">
            <a:avLst/>
          </a:prstGeom>
        </p:spPr>
        <p:txBody>
          <a:bodyPr wrap="square">
            <a:spAutoFit/>
          </a:bodyPr>
          <a:lstStyle/>
          <a:p>
            <a:pPr algn="ctr">
              <a:lnSpc>
                <a:spcPct val="150000"/>
              </a:lnSpc>
            </a:pPr>
            <a:r>
              <a:rPr lang="en-US" sz="4000" b="1" dirty="0" err="1">
                <a:solidFill>
                  <a:srgbClr val="002060"/>
                </a:solidFill>
                <a:latin typeface="Arial" panose="020B0604020202020204" pitchFamily="34" charset="0"/>
                <a:cs typeface="Arial" panose="020B0604020202020204" pitchFamily="34" charset="0"/>
              </a:rPr>
              <a:t>Mối</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quan</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hệ</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giữa</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phần</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mềm</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ứng</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dụng</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phần</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cứng</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và</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hệ</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điều</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hành</a:t>
            </a:r>
            <a:r>
              <a:rPr lang="en-US" sz="4000" b="1" dirty="0">
                <a:solidFill>
                  <a:srgbClr val="002060"/>
                </a:solidFill>
                <a:latin typeface="Arial" panose="020B0604020202020204" pitchFamily="34" charset="0"/>
                <a:cs typeface="Arial" panose="020B0604020202020204" pitchFamily="34" charset="0"/>
              </a:rPr>
              <a:t>: </a:t>
            </a:r>
          </a:p>
        </p:txBody>
      </p:sp>
      <p:sp>
        <p:nvSpPr>
          <p:cNvPr id="36" name="Rectangle 35"/>
          <p:cNvSpPr/>
          <p:nvPr/>
        </p:nvSpPr>
        <p:spPr>
          <a:xfrm>
            <a:off x="10239946" y="1444710"/>
            <a:ext cx="6395277" cy="707886"/>
          </a:xfrm>
          <a:prstGeom prst="rect">
            <a:avLst/>
          </a:prstGeom>
        </p:spPr>
        <p:txBody>
          <a:bodyPr wrap="none">
            <a:spAutoFit/>
          </a:bodyPr>
          <a:lstStyle/>
          <a:p>
            <a:r>
              <a:rPr lang="en-US" sz="4000" b="1" dirty="0" err="1">
                <a:solidFill>
                  <a:srgbClr val="002060"/>
                </a:solidFill>
                <a:latin typeface="Arial" panose="020B0604020202020204" pitchFamily="34" charset="0"/>
                <a:cs typeface="Arial" panose="020B0604020202020204" pitchFamily="34" charset="0"/>
              </a:rPr>
              <a:t>Vai</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trò</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của</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hệ</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điều</a:t>
            </a:r>
            <a:r>
              <a:rPr lang="en-US" sz="4000" b="1" dirty="0">
                <a:solidFill>
                  <a:srgbClr val="002060"/>
                </a:solidFill>
                <a:latin typeface="Arial" panose="020B0604020202020204" pitchFamily="34" charset="0"/>
                <a:cs typeface="Arial" panose="020B0604020202020204" pitchFamily="34" charset="0"/>
              </a:rPr>
              <a:t> </a:t>
            </a:r>
            <a:r>
              <a:rPr lang="en-US" sz="4000" b="1" dirty="0" err="1">
                <a:solidFill>
                  <a:srgbClr val="002060"/>
                </a:solidFill>
                <a:latin typeface="Arial" panose="020B0604020202020204" pitchFamily="34" charset="0"/>
                <a:cs typeface="Arial" panose="020B0604020202020204" pitchFamily="34" charset="0"/>
              </a:rPr>
              <a:t>hành</a:t>
            </a:r>
            <a:r>
              <a:rPr lang="en-US" sz="4000" b="1" dirty="0">
                <a:solidFill>
                  <a:srgbClr val="002060"/>
                </a:solidFill>
                <a:latin typeface="Arial" panose="020B0604020202020204" pitchFamily="34" charset="0"/>
                <a:cs typeface="Arial" panose="020B0604020202020204" pitchFamily="34" charset="0"/>
              </a:rPr>
              <a:t>: </a:t>
            </a:r>
          </a:p>
        </p:txBody>
      </p:sp>
      <p:grpSp>
        <p:nvGrpSpPr>
          <p:cNvPr id="40" name="Group 39"/>
          <p:cNvGrpSpPr/>
          <p:nvPr/>
        </p:nvGrpSpPr>
        <p:grpSpPr>
          <a:xfrm>
            <a:off x="1143000" y="3240964"/>
            <a:ext cx="7696200" cy="10462560"/>
            <a:chOff x="1143000" y="3240964"/>
            <a:chExt cx="7696200" cy="10462560"/>
          </a:xfrm>
        </p:grpSpPr>
        <p:grpSp>
          <p:nvGrpSpPr>
            <p:cNvPr id="4" name="Group 4"/>
            <p:cNvGrpSpPr/>
            <p:nvPr/>
          </p:nvGrpSpPr>
          <p:grpSpPr>
            <a:xfrm>
              <a:off x="1143000" y="3240964"/>
              <a:ext cx="7696200" cy="10462560"/>
              <a:chOff x="0" y="0"/>
              <a:chExt cx="698500" cy="1972545"/>
            </a:xfrm>
          </p:grpSpPr>
          <p:sp>
            <p:nvSpPr>
              <p:cNvPr id="5" name="Freeform 5"/>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6" name="TextBox 6"/>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7" name="Rectangle 36"/>
            <p:cNvSpPr/>
            <p:nvPr/>
          </p:nvSpPr>
          <p:spPr>
            <a:xfrm>
              <a:off x="1143000" y="4213919"/>
              <a:ext cx="7696200" cy="5632311"/>
            </a:xfrm>
            <a:prstGeom prst="rect">
              <a:avLst/>
            </a:prstGeom>
          </p:spPr>
          <p:txBody>
            <a:bodyPr wrap="square">
              <a:spAutoFit/>
            </a:bodyPr>
            <a:lstStyle/>
            <a:p>
              <a:pPr algn="just">
                <a:lnSpc>
                  <a:spcPct val="150000"/>
                </a:lnSpc>
              </a:pPr>
              <a:r>
                <a:rPr lang="vi-VN" sz="4000" dirty="0">
                  <a:latin typeface="Arial" panose="020B0604020202020204" pitchFamily="34" charset="0"/>
                  <a:cs typeface="Arial" panose="020B0604020202020204" pitchFamily="34" charset="0"/>
                </a:rPr>
                <a:t>Phần mềm ứng dụng khai thác phần cứng với sự trung gian của hệ điều hành. Hệ điều hành cùng phần cứng tạo ra một máy ảo, mà người dùng có thể sử dụng với một giao diện thuận lợi.</a:t>
              </a:r>
              <a:endParaRPr lang="en-US" sz="4000" dirty="0">
                <a:latin typeface="Arial" panose="020B0604020202020204" pitchFamily="34" charset="0"/>
                <a:cs typeface="Arial" panose="020B0604020202020204" pitchFamily="34" charset="0"/>
              </a:endParaRPr>
            </a:p>
          </p:txBody>
        </p:sp>
      </p:grpSp>
      <p:grpSp>
        <p:nvGrpSpPr>
          <p:cNvPr id="41" name="Group 40"/>
          <p:cNvGrpSpPr/>
          <p:nvPr/>
        </p:nvGrpSpPr>
        <p:grpSpPr>
          <a:xfrm>
            <a:off x="9885963" y="3268904"/>
            <a:ext cx="7388577" cy="10462560"/>
            <a:chOff x="9885963" y="3268904"/>
            <a:chExt cx="7388577" cy="10462560"/>
          </a:xfrm>
        </p:grpSpPr>
        <p:grpSp>
          <p:nvGrpSpPr>
            <p:cNvPr id="13" name="Group 13"/>
            <p:cNvGrpSpPr/>
            <p:nvPr/>
          </p:nvGrpSpPr>
          <p:grpSpPr>
            <a:xfrm>
              <a:off x="9885963" y="3268904"/>
              <a:ext cx="7388577" cy="10462560"/>
              <a:chOff x="0" y="0"/>
              <a:chExt cx="698500" cy="1972545"/>
            </a:xfrm>
          </p:grpSpPr>
          <p:sp>
            <p:nvSpPr>
              <p:cNvPr id="14" name="Freeform 14"/>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5E8AD6">
                  <a:alpha val="80000"/>
                </a:srgbClr>
              </a:solidFill>
            </p:spPr>
          </p:sp>
          <p:sp>
            <p:nvSpPr>
              <p:cNvPr id="15" name="TextBox 1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8" name="Rectangle 37"/>
            <p:cNvSpPr/>
            <p:nvPr/>
          </p:nvSpPr>
          <p:spPr>
            <a:xfrm>
              <a:off x="10239946" y="4228468"/>
              <a:ext cx="6727254" cy="2862322"/>
            </a:xfrm>
            <a:prstGeom prst="rect">
              <a:avLst/>
            </a:prstGeom>
          </p:spPr>
          <p:txBody>
            <a:bodyPr wrap="square">
              <a:spAutoFit/>
            </a:bodyPr>
            <a:lstStyle/>
            <a:p>
              <a:pPr algn="just">
                <a:lnSpc>
                  <a:spcPct val="150000"/>
                </a:lnSpc>
              </a:pPr>
              <a:r>
                <a:rPr lang="vi-VN" sz="4000" dirty="0">
                  <a:solidFill>
                    <a:schemeClr val="bg1"/>
                  </a:solidFill>
                  <a:latin typeface="Arial" panose="020B0604020202020204" pitchFamily="34" charset="0"/>
                  <a:cs typeface="Arial" panose="020B0604020202020204" pitchFamily="34" charset="0"/>
                </a:rPr>
                <a:t>Hệ điều hành là môi trường để phần mềm ứng dụng khai thác hiệu quả phần cứng.</a:t>
              </a:r>
              <a:endParaRPr lang="en-US" sz="4000" dirty="0">
                <a:solidFill>
                  <a:schemeClr val="bg1"/>
                </a:solidFill>
                <a:latin typeface="Arial" panose="020B0604020202020204" pitchFamily="34" charset="0"/>
                <a:cs typeface="Arial" panose="020B0604020202020204" pitchFamily="34" charset="0"/>
              </a:endParaRPr>
            </a:p>
          </p:txBody>
        </p:sp>
        <p:pic>
          <p:nvPicPr>
            <p:cNvPr id="39" name="Picture 38"/>
            <p:cNvPicPr>
              <a:picLocks noChangeAspect="1"/>
            </p:cNvPicPr>
            <p:nvPr/>
          </p:nvPicPr>
          <p:blipFill>
            <a:blip r:embed="rId17"/>
            <a:stretch>
              <a:fillRect/>
            </a:stretch>
          </p:blipFill>
          <p:spPr>
            <a:xfrm>
              <a:off x="12391207" y="7229682"/>
              <a:ext cx="2424732" cy="2321552"/>
            </a:xfrm>
            <a:prstGeom prst="rect">
              <a:avLst/>
            </a:prstGeom>
          </p:spPr>
        </p:pic>
      </p:grpSp>
    </p:spTree>
    <p:extLst>
      <p:ext uri="{BB962C8B-B14F-4D97-AF65-F5344CB8AC3E}">
        <p14:creationId xmlns:p14="http://schemas.microsoft.com/office/powerpoint/2010/main" val="2621170827"/>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0" name="TextBox 20"/>
          <p:cNvSpPr txBox="1"/>
          <p:nvPr/>
        </p:nvSpPr>
        <p:spPr>
          <a:xfrm>
            <a:off x="685800" y="2616752"/>
            <a:ext cx="4960218" cy="2954270"/>
          </a:xfrm>
          <a:prstGeom prst="rect">
            <a:avLst/>
          </a:prstGeom>
        </p:spPr>
        <p:txBody>
          <a:bodyPr wrap="square" lIns="0" tIns="0" rIns="0" bIns="0" rtlCol="0" anchor="t">
            <a:spAutoFit/>
          </a:bodyPr>
          <a:lstStyle/>
          <a:p>
            <a:pPr algn="ctr">
              <a:lnSpc>
                <a:spcPct val="150000"/>
              </a:lnSpc>
            </a:pPr>
            <a:r>
              <a:rPr lang="en-US" sz="6600" b="1" dirty="0" smtClean="0">
                <a:solidFill>
                  <a:srgbClr val="428DFF"/>
                </a:solidFill>
                <a:latin typeface="Arial" panose="020B0604020202020204" pitchFamily="34" charset="0"/>
                <a:cs typeface="Arial" panose="020B0604020202020204" pitchFamily="34" charset="0"/>
              </a:rPr>
              <a:t>NỘI DUNG BÀI HỌC</a:t>
            </a:r>
            <a:endParaRPr lang="en-US" sz="6600" b="1" dirty="0">
              <a:solidFill>
                <a:srgbClr val="428DFF"/>
              </a:solidFill>
              <a:latin typeface="Arial" panose="020B0604020202020204" pitchFamily="34" charset="0"/>
              <a:cs typeface="Arial" panose="020B0604020202020204" pitchFamily="34" charset="0"/>
            </a:endParaRPr>
          </a:p>
        </p:txBody>
      </p:sp>
      <p:grpSp>
        <p:nvGrpSpPr>
          <p:cNvPr id="34" name="Group 33"/>
          <p:cNvGrpSpPr/>
          <p:nvPr/>
        </p:nvGrpSpPr>
        <p:grpSpPr>
          <a:xfrm>
            <a:off x="6315521" y="1028700"/>
            <a:ext cx="2708400" cy="2511516"/>
            <a:chOff x="6315521" y="1028700"/>
            <a:chExt cx="2708400" cy="2511516"/>
          </a:xfrm>
        </p:grpSpPr>
        <p:grpSp>
          <p:nvGrpSpPr>
            <p:cNvPr id="8" name="Group 8"/>
            <p:cNvGrpSpPr/>
            <p:nvPr/>
          </p:nvGrpSpPr>
          <p:grpSpPr>
            <a:xfrm rot="-5400000">
              <a:off x="6413963" y="930258"/>
              <a:ext cx="2511516" cy="2708400"/>
              <a:chOff x="0" y="0"/>
              <a:chExt cx="698500" cy="753257"/>
            </a:xfrm>
          </p:grpSpPr>
          <p:sp>
            <p:nvSpPr>
              <p:cNvPr id="9" name="Freeform 9"/>
              <p:cNvSpPr/>
              <p:nvPr/>
            </p:nvSpPr>
            <p:spPr>
              <a:xfrm>
                <a:off x="0" y="0"/>
                <a:ext cx="698500" cy="753257"/>
              </a:xfrm>
              <a:custGeom>
                <a:avLst/>
                <a:gdLst/>
                <a:ahLst/>
                <a:cxnLst/>
                <a:rect l="l" t="t" r="r" b="b"/>
                <a:pathLst>
                  <a:path w="698500" h="753257">
                    <a:moveTo>
                      <a:pt x="349250" y="0"/>
                    </a:moveTo>
                    <a:lnTo>
                      <a:pt x="698500" y="203200"/>
                    </a:lnTo>
                    <a:lnTo>
                      <a:pt x="698500" y="550057"/>
                    </a:lnTo>
                    <a:lnTo>
                      <a:pt x="349250" y="753257"/>
                    </a:lnTo>
                    <a:lnTo>
                      <a:pt x="0" y="550057"/>
                    </a:lnTo>
                    <a:lnTo>
                      <a:pt x="0" y="203200"/>
                    </a:lnTo>
                    <a:lnTo>
                      <a:pt x="349250" y="0"/>
                    </a:lnTo>
                    <a:close/>
                  </a:path>
                </a:pathLst>
              </a:custGeom>
              <a:solidFill>
                <a:srgbClr val="5E8AD6"/>
              </a:solidFill>
            </p:spPr>
          </p:sp>
          <p:sp>
            <p:nvSpPr>
              <p:cNvPr id="10" name="TextBox 10"/>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920246" y="2196794"/>
              <a:ext cx="1498950" cy="615553"/>
            </a:xfrm>
            <a:prstGeom prst="rect">
              <a:avLst/>
            </a:prstGeom>
          </p:spPr>
          <p:txBody>
            <a:bodyPr lIns="0" tIns="0" rIns="0" bIns="0" rtlCol="0" anchor="ctr">
              <a:spAutoFit/>
            </a:bodyPr>
            <a:lstStyle/>
            <a:p>
              <a:pPr algn="ctr">
                <a:lnSpc>
                  <a:spcPts val="4799"/>
                </a:lnSpc>
              </a:pPr>
              <a:r>
                <a:rPr lang="en-US" sz="6600" b="1" dirty="0" smtClean="0">
                  <a:solidFill>
                    <a:schemeClr val="bg1"/>
                  </a:solidFill>
                  <a:latin typeface="Arial" panose="020B0604020202020204" pitchFamily="34" charset="0"/>
                  <a:cs typeface="Arial" panose="020B0604020202020204" pitchFamily="34" charset="0"/>
                </a:rPr>
                <a:t>01</a:t>
              </a:r>
              <a:endParaRPr lang="en-US" sz="6600" b="1" dirty="0">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6315521" y="3800327"/>
            <a:ext cx="2708400" cy="2511516"/>
            <a:chOff x="6315521" y="3800327"/>
            <a:chExt cx="2708400" cy="2511516"/>
          </a:xfrm>
        </p:grpSpPr>
        <p:grpSp>
          <p:nvGrpSpPr>
            <p:cNvPr id="11" name="Group 11"/>
            <p:cNvGrpSpPr/>
            <p:nvPr/>
          </p:nvGrpSpPr>
          <p:grpSpPr>
            <a:xfrm rot="-5400000">
              <a:off x="6413963" y="3701885"/>
              <a:ext cx="2511516" cy="2708400"/>
              <a:chOff x="0" y="0"/>
              <a:chExt cx="698500" cy="753257"/>
            </a:xfrm>
          </p:grpSpPr>
          <p:sp>
            <p:nvSpPr>
              <p:cNvPr id="12" name="Freeform 12"/>
              <p:cNvSpPr/>
              <p:nvPr/>
            </p:nvSpPr>
            <p:spPr>
              <a:xfrm>
                <a:off x="0" y="0"/>
                <a:ext cx="698500" cy="753257"/>
              </a:xfrm>
              <a:custGeom>
                <a:avLst/>
                <a:gdLst/>
                <a:ahLst/>
                <a:cxnLst/>
                <a:rect l="l" t="t" r="r" b="b"/>
                <a:pathLst>
                  <a:path w="698500" h="753257">
                    <a:moveTo>
                      <a:pt x="349250" y="0"/>
                    </a:moveTo>
                    <a:lnTo>
                      <a:pt x="698500" y="203200"/>
                    </a:lnTo>
                    <a:lnTo>
                      <a:pt x="698500" y="550057"/>
                    </a:lnTo>
                    <a:lnTo>
                      <a:pt x="349250" y="753257"/>
                    </a:lnTo>
                    <a:lnTo>
                      <a:pt x="0" y="550057"/>
                    </a:lnTo>
                    <a:lnTo>
                      <a:pt x="0" y="203200"/>
                    </a:lnTo>
                    <a:lnTo>
                      <a:pt x="349250" y="0"/>
                    </a:lnTo>
                    <a:close/>
                  </a:path>
                </a:pathLst>
              </a:custGeom>
              <a:solidFill>
                <a:srgbClr val="5E8AD6"/>
              </a:solidFill>
            </p:spPr>
          </p:sp>
          <p:sp>
            <p:nvSpPr>
              <p:cNvPr id="13" name="TextBox 13"/>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920246" y="4961605"/>
              <a:ext cx="1498950" cy="615553"/>
            </a:xfrm>
            <a:prstGeom prst="rect">
              <a:avLst/>
            </a:prstGeom>
          </p:spPr>
          <p:txBody>
            <a:bodyPr lIns="0" tIns="0" rIns="0" bIns="0" rtlCol="0" anchor="ctr">
              <a:spAutoFit/>
            </a:bodyPr>
            <a:lstStyle/>
            <a:p>
              <a:pPr algn="ctr">
                <a:lnSpc>
                  <a:spcPts val="4799"/>
                </a:lnSpc>
              </a:pPr>
              <a:r>
                <a:rPr lang="en-US" sz="6600" b="1" dirty="0" smtClean="0">
                  <a:solidFill>
                    <a:schemeClr val="bg1"/>
                  </a:solidFill>
                  <a:latin typeface="Arial" panose="020B0604020202020204" pitchFamily="34" charset="0"/>
                  <a:cs typeface="Arial" panose="020B0604020202020204" pitchFamily="34" charset="0"/>
                </a:rPr>
                <a:t>02</a:t>
              </a:r>
              <a:endParaRPr lang="en-US" sz="6600" b="1" dirty="0">
                <a:solidFill>
                  <a:schemeClr val="bg1"/>
                </a:solidFill>
                <a:latin typeface="Arial" panose="020B0604020202020204" pitchFamily="34" charset="0"/>
                <a:cs typeface="Arial" panose="020B0604020202020204" pitchFamily="34" charset="0"/>
              </a:endParaRPr>
            </a:p>
          </p:txBody>
        </p:sp>
      </p:grpSp>
      <p:grpSp>
        <p:nvGrpSpPr>
          <p:cNvPr id="36" name="Group 35"/>
          <p:cNvGrpSpPr/>
          <p:nvPr/>
        </p:nvGrpSpPr>
        <p:grpSpPr>
          <a:xfrm>
            <a:off x="6315521" y="6569603"/>
            <a:ext cx="2708400" cy="2511516"/>
            <a:chOff x="6315521" y="6569603"/>
            <a:chExt cx="2708400" cy="2511516"/>
          </a:xfrm>
        </p:grpSpPr>
        <p:grpSp>
          <p:nvGrpSpPr>
            <p:cNvPr id="14" name="Group 14"/>
            <p:cNvGrpSpPr/>
            <p:nvPr/>
          </p:nvGrpSpPr>
          <p:grpSpPr>
            <a:xfrm rot="-5400000">
              <a:off x="6413963" y="6471161"/>
              <a:ext cx="2511516" cy="2708400"/>
              <a:chOff x="0" y="0"/>
              <a:chExt cx="698500" cy="753257"/>
            </a:xfrm>
          </p:grpSpPr>
          <p:sp>
            <p:nvSpPr>
              <p:cNvPr id="15" name="Freeform 15"/>
              <p:cNvSpPr/>
              <p:nvPr/>
            </p:nvSpPr>
            <p:spPr>
              <a:xfrm>
                <a:off x="0" y="0"/>
                <a:ext cx="698500" cy="753257"/>
              </a:xfrm>
              <a:custGeom>
                <a:avLst/>
                <a:gdLst/>
                <a:ahLst/>
                <a:cxnLst/>
                <a:rect l="l" t="t" r="r" b="b"/>
                <a:pathLst>
                  <a:path w="698500" h="753257">
                    <a:moveTo>
                      <a:pt x="349250" y="0"/>
                    </a:moveTo>
                    <a:lnTo>
                      <a:pt x="698500" y="203200"/>
                    </a:lnTo>
                    <a:lnTo>
                      <a:pt x="698500" y="550057"/>
                    </a:lnTo>
                    <a:lnTo>
                      <a:pt x="349250" y="753257"/>
                    </a:lnTo>
                    <a:lnTo>
                      <a:pt x="0" y="550057"/>
                    </a:lnTo>
                    <a:lnTo>
                      <a:pt x="0" y="203200"/>
                    </a:lnTo>
                    <a:lnTo>
                      <a:pt x="349250" y="0"/>
                    </a:lnTo>
                    <a:close/>
                  </a:path>
                </a:pathLst>
              </a:custGeom>
              <a:solidFill>
                <a:srgbClr val="5E8AD6"/>
              </a:solidFill>
            </p:spPr>
          </p:sp>
          <p:sp>
            <p:nvSpPr>
              <p:cNvPr id="16" name="TextBox 16"/>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6920246" y="7709088"/>
              <a:ext cx="1498950" cy="615553"/>
            </a:xfrm>
            <a:prstGeom prst="rect">
              <a:avLst/>
            </a:prstGeom>
          </p:spPr>
          <p:txBody>
            <a:bodyPr lIns="0" tIns="0" rIns="0" bIns="0" rtlCol="0" anchor="ctr">
              <a:spAutoFit/>
            </a:bodyPr>
            <a:lstStyle/>
            <a:p>
              <a:pPr algn="ctr">
                <a:lnSpc>
                  <a:spcPts val="4799"/>
                </a:lnSpc>
              </a:pPr>
              <a:r>
                <a:rPr lang="en-US" sz="6600" b="1" dirty="0" smtClean="0">
                  <a:solidFill>
                    <a:schemeClr val="bg1"/>
                  </a:solidFill>
                  <a:latin typeface="Arial" panose="020B0604020202020204" pitchFamily="34" charset="0"/>
                  <a:cs typeface="Arial" panose="020B0604020202020204" pitchFamily="34" charset="0"/>
                </a:rPr>
                <a:t>03</a:t>
              </a:r>
              <a:endParaRPr lang="en-US" sz="6600" b="1" dirty="0">
                <a:solidFill>
                  <a:schemeClr val="bg1"/>
                </a:solidFill>
                <a:latin typeface="Arial" panose="020B0604020202020204" pitchFamily="34" charset="0"/>
                <a:cs typeface="Arial" panose="020B0604020202020204" pitchFamily="34" charset="0"/>
              </a:endParaRPr>
            </a:p>
          </p:txBody>
        </p:sp>
      </p:grpSp>
      <p:grpSp>
        <p:nvGrpSpPr>
          <p:cNvPr id="31" name="Group 30"/>
          <p:cNvGrpSpPr/>
          <p:nvPr/>
        </p:nvGrpSpPr>
        <p:grpSpPr>
          <a:xfrm>
            <a:off x="8182499" y="1028700"/>
            <a:ext cx="9666891" cy="2510018"/>
            <a:chOff x="8182499" y="1028700"/>
            <a:chExt cx="9666891" cy="2510018"/>
          </a:xfrm>
        </p:grpSpPr>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1028700"/>
              <a:ext cx="9260110" cy="2510018"/>
            </a:xfrm>
            <a:prstGeom prst="rect">
              <a:avLst/>
            </a:prstGeom>
          </p:spPr>
        </p:pic>
        <p:sp>
          <p:nvSpPr>
            <p:cNvPr id="28" name="TextBox 27"/>
            <p:cNvSpPr txBox="1"/>
            <p:nvPr/>
          </p:nvSpPr>
          <p:spPr>
            <a:xfrm>
              <a:off x="8966311" y="1314213"/>
              <a:ext cx="8883079" cy="1938992"/>
            </a:xfrm>
            <a:prstGeom prst="rect">
              <a:avLst/>
            </a:prstGeom>
            <a:noFill/>
          </p:spPr>
          <p:txBody>
            <a:bodyPr wrap="square" rtlCol="0">
              <a:spAutoFit/>
            </a:bodyPr>
            <a:lstStyle/>
            <a:p>
              <a:pPr algn="just">
                <a:lnSpc>
                  <a:spcPct val="150000"/>
                </a:lnSpc>
              </a:pPr>
              <a:r>
                <a:rPr lang="en-US" sz="4000" b="1" dirty="0" err="1" smtClean="0">
                  <a:latin typeface="Arial" panose="020B0604020202020204" pitchFamily="34" charset="0"/>
                  <a:cs typeface="Arial" panose="020B0604020202020204" pitchFamily="34" charset="0"/>
                </a:rPr>
                <a:t>Lịch</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sử</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phát</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triển</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của</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hệ</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điều</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hành</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máy</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tính</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cá</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nhân</a:t>
              </a:r>
              <a:endParaRPr lang="en-US" sz="4000" b="1" dirty="0">
                <a:latin typeface="Arial" panose="020B0604020202020204" pitchFamily="34" charset="0"/>
                <a:cs typeface="Arial" panose="020B0604020202020204" pitchFamily="34" charset="0"/>
              </a:endParaRPr>
            </a:p>
          </p:txBody>
        </p:sp>
      </p:grpSp>
      <p:grpSp>
        <p:nvGrpSpPr>
          <p:cNvPr id="32" name="Group 31"/>
          <p:cNvGrpSpPr/>
          <p:nvPr/>
        </p:nvGrpSpPr>
        <p:grpSpPr>
          <a:xfrm>
            <a:off x="8182499" y="3801825"/>
            <a:ext cx="9744200" cy="2510018"/>
            <a:chOff x="8182499" y="3801825"/>
            <a:chExt cx="9744200" cy="2510018"/>
          </a:xfrm>
        </p:grpSpPr>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3801825"/>
              <a:ext cx="9260110" cy="2510018"/>
            </a:xfrm>
            <a:prstGeom prst="rect">
              <a:avLst/>
            </a:prstGeom>
          </p:spPr>
        </p:pic>
        <p:sp>
          <p:nvSpPr>
            <p:cNvPr id="29" name="TextBox 28"/>
            <p:cNvSpPr txBox="1"/>
            <p:nvPr/>
          </p:nvSpPr>
          <p:spPr>
            <a:xfrm>
              <a:off x="9043620" y="4537579"/>
              <a:ext cx="8883079" cy="1015663"/>
            </a:xfrm>
            <a:prstGeom prst="rect">
              <a:avLst/>
            </a:prstGeom>
            <a:noFill/>
          </p:spPr>
          <p:txBody>
            <a:bodyPr wrap="square" rtlCol="0">
              <a:spAutoFit/>
            </a:bodyPr>
            <a:lstStyle/>
            <a:p>
              <a:pPr algn="just">
                <a:lnSpc>
                  <a:spcPct val="150000"/>
                </a:lnSpc>
              </a:pPr>
              <a:r>
                <a:rPr lang="en-US" sz="4000" b="1" dirty="0" err="1" smtClean="0">
                  <a:latin typeface="Arial" panose="020B0604020202020204" pitchFamily="34" charset="0"/>
                  <a:cs typeface="Arial" panose="020B0604020202020204" pitchFamily="34" charset="0"/>
                </a:rPr>
                <a:t>Hệ</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điều</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hành</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cho</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thiết</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bị</a:t>
              </a:r>
              <a:r>
                <a:rPr lang="en-US" sz="4000" b="1" dirty="0" smtClean="0">
                  <a:latin typeface="Arial" panose="020B0604020202020204" pitchFamily="34" charset="0"/>
                  <a:cs typeface="Arial" panose="020B0604020202020204" pitchFamily="34" charset="0"/>
                </a:rPr>
                <a:t> di </a:t>
              </a:r>
              <a:r>
                <a:rPr lang="en-US" sz="4000" b="1" dirty="0" err="1" smtClean="0">
                  <a:latin typeface="Arial" panose="020B0604020202020204" pitchFamily="34" charset="0"/>
                  <a:cs typeface="Arial" panose="020B0604020202020204" pitchFamily="34" charset="0"/>
                </a:rPr>
                <a:t>động</a:t>
              </a:r>
              <a:endParaRPr lang="en-US" sz="4000" b="1" dirty="0">
                <a:latin typeface="Arial" panose="020B0604020202020204" pitchFamily="34" charset="0"/>
                <a:cs typeface="Arial" panose="020B0604020202020204" pitchFamily="34" charset="0"/>
              </a:endParaRPr>
            </a:p>
          </p:txBody>
        </p:sp>
      </p:grpSp>
      <p:grpSp>
        <p:nvGrpSpPr>
          <p:cNvPr id="33" name="Group 32"/>
          <p:cNvGrpSpPr/>
          <p:nvPr/>
        </p:nvGrpSpPr>
        <p:grpSpPr>
          <a:xfrm>
            <a:off x="8182499" y="6569603"/>
            <a:ext cx="9495902" cy="2510018"/>
            <a:chOff x="8182499" y="6569603"/>
            <a:chExt cx="9495902" cy="2510018"/>
          </a:xfrm>
        </p:grpSpPr>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6569603"/>
              <a:ext cx="9260110" cy="2510018"/>
            </a:xfrm>
            <a:prstGeom prst="rect">
              <a:avLst/>
            </a:prstGeom>
          </p:spPr>
        </p:pic>
        <p:sp>
          <p:nvSpPr>
            <p:cNvPr id="30" name="TextBox 29"/>
            <p:cNvSpPr txBox="1"/>
            <p:nvPr/>
          </p:nvSpPr>
          <p:spPr>
            <a:xfrm>
              <a:off x="9043621" y="6837616"/>
              <a:ext cx="8634780" cy="1938992"/>
            </a:xfrm>
            <a:prstGeom prst="rect">
              <a:avLst/>
            </a:prstGeom>
            <a:noFill/>
          </p:spPr>
          <p:txBody>
            <a:bodyPr wrap="square" rtlCol="0">
              <a:spAutoFit/>
            </a:bodyPr>
            <a:lstStyle/>
            <a:p>
              <a:pPr algn="just">
                <a:lnSpc>
                  <a:spcPct val="150000"/>
                </a:lnSpc>
              </a:pPr>
              <a:r>
                <a:rPr lang="en-US" sz="4000" b="1" dirty="0" err="1" smtClean="0">
                  <a:latin typeface="Arial" panose="020B0604020202020204" pitchFamily="34" charset="0"/>
                  <a:cs typeface="Arial" panose="020B0604020202020204" pitchFamily="34" charset="0"/>
                </a:rPr>
                <a:t>Quan</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hệ</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giữa</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hệ</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điều</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hành</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phần</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cứng</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và</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phần</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mềm</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ứng</a:t>
              </a:r>
              <a:r>
                <a:rPr lang="en-US" sz="4000" b="1" dirty="0" smtClean="0">
                  <a:latin typeface="Arial" panose="020B0604020202020204" pitchFamily="34" charset="0"/>
                  <a:cs typeface="Arial" panose="020B0604020202020204" pitchFamily="34" charset="0"/>
                </a:rPr>
                <a:t> </a:t>
              </a:r>
              <a:r>
                <a:rPr lang="en-US" sz="4000" b="1" dirty="0" err="1" smtClean="0">
                  <a:latin typeface="Arial" panose="020B0604020202020204" pitchFamily="34" charset="0"/>
                  <a:cs typeface="Arial" panose="020B0604020202020204" pitchFamily="34" charset="0"/>
                </a:rPr>
                <a:t>dụng</a:t>
              </a:r>
              <a:endParaRPr lang="en-US" sz="4000" b="1" dirty="0">
                <a:latin typeface="Arial" panose="020B0604020202020204" pitchFamily="34" charset="0"/>
                <a:cs typeface="Arial" panose="020B0604020202020204" pitchFamily="34" charset="0"/>
              </a:endParaRPr>
            </a:p>
          </p:txBody>
        </p:sp>
      </p:grpSp>
      <p:pic>
        <p:nvPicPr>
          <p:cNvPr id="37" name="Picture 36"/>
          <p:cNvPicPr>
            <a:picLocks noChangeAspect="1"/>
          </p:cNvPicPr>
          <p:nvPr/>
        </p:nvPicPr>
        <p:blipFill>
          <a:blip r:embed="rId7"/>
          <a:stretch>
            <a:fillRect/>
          </a:stretch>
        </p:blipFill>
        <p:spPr>
          <a:xfrm>
            <a:off x="1108330" y="6171843"/>
            <a:ext cx="4115157" cy="4115157"/>
          </a:xfrm>
          <a:prstGeom prst="rect">
            <a:avLst/>
          </a:prstGeom>
        </p:spPr>
      </p:pic>
      <p:pic>
        <p:nvPicPr>
          <p:cNvPr id="38" name="Picture 37"/>
          <p:cNvPicPr>
            <a:picLocks noChangeAspect="1"/>
          </p:cNvPicPr>
          <p:nvPr/>
        </p:nvPicPr>
        <p:blipFill>
          <a:blip r:embed="rId7"/>
          <a:stretch>
            <a:fillRect/>
          </a:stretch>
        </p:blipFill>
        <p:spPr>
          <a:xfrm flipV="1">
            <a:off x="1224682" y="-1895503"/>
            <a:ext cx="4115157" cy="41151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grpSp>
        <p:nvGrpSpPr>
          <p:cNvPr id="31" name="Group 30"/>
          <p:cNvGrpSpPr/>
          <p:nvPr/>
        </p:nvGrpSpPr>
        <p:grpSpPr>
          <a:xfrm>
            <a:off x="-5080" y="723900"/>
            <a:ext cx="16088331" cy="1600200"/>
            <a:chOff x="8182499" y="1028700"/>
            <a:chExt cx="9724547" cy="2510018"/>
          </a:xfrm>
        </p:grpSpPr>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72894"/>
            <a:stretch>
              <a:fillRect/>
            </a:stretch>
          </p:blipFill>
          <p:spPr>
            <a:xfrm>
              <a:off x="8182499" y="1028700"/>
              <a:ext cx="9260110" cy="2510018"/>
            </a:xfrm>
            <a:prstGeom prst="rect">
              <a:avLst/>
            </a:prstGeom>
          </p:spPr>
        </p:pic>
        <p:sp>
          <p:nvSpPr>
            <p:cNvPr id="28" name="TextBox 27"/>
            <p:cNvSpPr txBox="1"/>
            <p:nvPr/>
          </p:nvSpPr>
          <p:spPr>
            <a:xfrm>
              <a:off x="8646158" y="1452252"/>
              <a:ext cx="9260888" cy="1541135"/>
            </a:xfrm>
            <a:prstGeom prst="rect">
              <a:avLst/>
            </a:prstGeom>
            <a:noFill/>
          </p:spPr>
          <p:txBody>
            <a:bodyPr wrap="square" rtlCol="0">
              <a:spAutoFit/>
            </a:bodyPr>
            <a:lstStyle/>
            <a:p>
              <a:pPr marL="742950" indent="-742950" algn="just">
                <a:lnSpc>
                  <a:spcPct val="150000"/>
                </a:lnSpc>
                <a:buAutoNum type="arabicPeriod"/>
              </a:pPr>
              <a:r>
                <a:rPr lang="en-US" sz="4400" b="1" dirty="0" err="1" smtClean="0">
                  <a:latin typeface="Arial" panose="020B0604020202020204" pitchFamily="34" charset="0"/>
                  <a:cs typeface="Arial" panose="020B0604020202020204" pitchFamily="34" charset="0"/>
                </a:rPr>
                <a:t>Lịch</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sử</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phát</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triển</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của</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hệ</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điều</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hành</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máy</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tính</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cá</a:t>
              </a:r>
              <a:r>
                <a:rPr lang="en-US" sz="4400" b="1" dirty="0" smtClean="0">
                  <a:latin typeface="Arial" panose="020B0604020202020204" pitchFamily="34" charset="0"/>
                  <a:cs typeface="Arial" panose="020B0604020202020204" pitchFamily="34" charset="0"/>
                </a:rPr>
                <a:t> </a:t>
              </a:r>
              <a:r>
                <a:rPr lang="en-US" sz="4400" b="1" dirty="0" err="1" smtClean="0">
                  <a:latin typeface="Arial" panose="020B0604020202020204" pitchFamily="34" charset="0"/>
                  <a:cs typeface="Arial" panose="020B0604020202020204" pitchFamily="34" charset="0"/>
                </a:rPr>
                <a:t>nhân</a:t>
              </a:r>
              <a:endParaRPr lang="en-US" sz="4400" b="1" dirty="0" smtClean="0">
                <a:latin typeface="Arial" panose="020B0604020202020204" pitchFamily="34" charset="0"/>
                <a:cs typeface="Arial" panose="020B0604020202020204" pitchFamily="34" charset="0"/>
              </a:endParaRPr>
            </a:p>
          </p:txBody>
        </p:sp>
      </p:grpSp>
      <p:sp>
        <p:nvSpPr>
          <p:cNvPr id="8" name="Rectangle 7"/>
          <p:cNvSpPr/>
          <p:nvPr/>
        </p:nvSpPr>
        <p:spPr>
          <a:xfrm>
            <a:off x="2011254" y="2803770"/>
            <a:ext cx="12822741" cy="707886"/>
          </a:xfrm>
          <a:prstGeom prst="rect">
            <a:avLst/>
          </a:prstGeom>
        </p:spPr>
        <p:txBody>
          <a:bodyPr wrap="none">
            <a:spAutoFit/>
          </a:bodyPr>
          <a:lstStyle/>
          <a:p>
            <a:r>
              <a:rPr lang="en-US" sz="4000" dirty="0">
                <a:solidFill>
                  <a:srgbClr val="002060"/>
                </a:solidFill>
                <a:latin typeface="Arial" panose="020B0604020202020204" pitchFamily="34" charset="0"/>
                <a:cs typeface="Arial" panose="020B0604020202020204" pitchFamily="34" charset="0"/>
              </a:rPr>
              <a:t>5 </a:t>
            </a:r>
            <a:r>
              <a:rPr lang="en-US" sz="4000" dirty="0" err="1">
                <a:solidFill>
                  <a:srgbClr val="002060"/>
                </a:solidFill>
                <a:latin typeface="Arial" panose="020B0604020202020204" pitchFamily="34" charset="0"/>
                <a:cs typeface="Arial" panose="020B0604020202020204" pitchFamily="34" charset="0"/>
              </a:rPr>
              <a:t>nhóm</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chức</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năng</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của</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hệ</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điều</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hành</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các</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loại</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máy</a:t>
            </a:r>
            <a:r>
              <a:rPr lang="en-US" sz="4000" dirty="0">
                <a:solidFill>
                  <a:srgbClr val="002060"/>
                </a:solidFill>
                <a:latin typeface="Arial" panose="020B0604020202020204" pitchFamily="34" charset="0"/>
                <a:cs typeface="Arial" panose="020B0604020202020204" pitchFamily="34" charset="0"/>
              </a:rPr>
              <a:t> </a:t>
            </a:r>
            <a:r>
              <a:rPr lang="en-US" sz="4000" dirty="0" err="1">
                <a:solidFill>
                  <a:srgbClr val="002060"/>
                </a:solidFill>
                <a:latin typeface="Arial" panose="020B0604020202020204" pitchFamily="34" charset="0"/>
                <a:cs typeface="Arial" panose="020B0604020202020204" pitchFamily="34" charset="0"/>
              </a:rPr>
              <a:t>tính</a:t>
            </a:r>
            <a:r>
              <a:rPr lang="en-US" sz="4000" dirty="0">
                <a:solidFill>
                  <a:srgbClr val="002060"/>
                </a:solidFill>
                <a:latin typeface="Arial" panose="020B0604020202020204" pitchFamily="34" charset="0"/>
                <a:cs typeface="Arial" panose="020B0604020202020204" pitchFamily="34" charset="0"/>
              </a:rPr>
              <a:t>: </a:t>
            </a: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 y="1892988"/>
            <a:ext cx="2484507" cy="2484507"/>
          </a:xfrm>
          <a:prstGeom prst="rect">
            <a:avLst/>
          </a:prstGeom>
        </p:spPr>
      </p:pic>
      <p:sp>
        <p:nvSpPr>
          <p:cNvPr id="10" name="Rectangle 9"/>
          <p:cNvSpPr/>
          <p:nvPr/>
        </p:nvSpPr>
        <p:spPr>
          <a:xfrm>
            <a:off x="2011254" y="3946384"/>
            <a:ext cx="12268200" cy="5632311"/>
          </a:xfrm>
          <a:prstGeom prst="rect">
            <a:avLst/>
          </a:prstGeom>
        </p:spPr>
        <p:txBody>
          <a:bodyPr wrap="square">
            <a:spAutoFit/>
          </a:bodyPr>
          <a:lstStyle/>
          <a:p>
            <a:pPr marL="571500" indent="-571500" algn="just">
              <a:lnSpc>
                <a:spcPct val="150000"/>
              </a:lnSpc>
              <a:buFont typeface="Wingdings" panose="05000000000000000000" pitchFamily="2" charset="2"/>
              <a:buChar char="§"/>
            </a:pPr>
            <a:r>
              <a:rPr lang="vi-VN" sz="4000" dirty="0">
                <a:latin typeface="Arial" panose="020B0604020202020204" pitchFamily="34" charset="0"/>
                <a:cs typeface="Arial" panose="020B0604020202020204" pitchFamily="34" charset="0"/>
              </a:rPr>
              <a:t>Quản lí thiết bị.</a:t>
            </a:r>
          </a:p>
          <a:p>
            <a:pPr marL="571500" indent="-571500" algn="just">
              <a:lnSpc>
                <a:spcPct val="150000"/>
              </a:lnSpc>
              <a:buFont typeface="Wingdings" panose="05000000000000000000" pitchFamily="2" charset="2"/>
              <a:buChar char="§"/>
            </a:pPr>
            <a:r>
              <a:rPr lang="vi-VN" sz="4000" dirty="0" smtClean="0">
                <a:latin typeface="Arial" panose="020B0604020202020204" pitchFamily="34" charset="0"/>
                <a:cs typeface="Arial" panose="020B0604020202020204" pitchFamily="34" charset="0"/>
              </a:rPr>
              <a:t>Quản </a:t>
            </a:r>
            <a:r>
              <a:rPr lang="vi-VN" sz="4000" dirty="0">
                <a:latin typeface="Arial" panose="020B0604020202020204" pitchFamily="34" charset="0"/>
                <a:cs typeface="Arial" panose="020B0604020202020204" pitchFamily="34" charset="0"/>
              </a:rPr>
              <a:t>lí việc lưu trữ dữ liệu.</a:t>
            </a:r>
          </a:p>
          <a:p>
            <a:pPr marL="571500" indent="-571500" algn="just">
              <a:lnSpc>
                <a:spcPct val="150000"/>
              </a:lnSpc>
              <a:buFont typeface="Wingdings" panose="05000000000000000000" pitchFamily="2" charset="2"/>
              <a:buChar char="§"/>
            </a:pPr>
            <a:r>
              <a:rPr lang="vi-VN" sz="4000" dirty="0" smtClean="0">
                <a:latin typeface="Arial" panose="020B0604020202020204" pitchFamily="34" charset="0"/>
                <a:cs typeface="Arial" panose="020B0604020202020204" pitchFamily="34" charset="0"/>
              </a:rPr>
              <a:t>Là </a:t>
            </a:r>
            <a:r>
              <a:rPr lang="vi-VN" sz="4000" dirty="0">
                <a:latin typeface="Arial" panose="020B0604020202020204" pitchFamily="34" charset="0"/>
                <a:cs typeface="Arial" panose="020B0604020202020204" pitchFamily="34" charset="0"/>
              </a:rPr>
              <a:t>môi trường để chạy các ứng dụng.</a:t>
            </a:r>
          </a:p>
          <a:p>
            <a:pPr marL="571500" indent="-571500" algn="just">
              <a:lnSpc>
                <a:spcPct val="150000"/>
              </a:lnSpc>
              <a:buFont typeface="Wingdings" panose="05000000000000000000" pitchFamily="2" charset="2"/>
              <a:buChar char="§"/>
            </a:pPr>
            <a:r>
              <a:rPr lang="vi-VN" sz="4000" dirty="0" smtClean="0">
                <a:latin typeface="Arial" panose="020B0604020202020204" pitchFamily="34" charset="0"/>
                <a:cs typeface="Arial" panose="020B0604020202020204" pitchFamily="34" charset="0"/>
              </a:rPr>
              <a:t>Cung </a:t>
            </a:r>
            <a:r>
              <a:rPr lang="vi-VN" sz="4000" dirty="0">
                <a:latin typeface="Arial" panose="020B0604020202020204" pitchFamily="34" charset="0"/>
                <a:cs typeface="Arial" panose="020B0604020202020204" pitchFamily="34" charset="0"/>
              </a:rPr>
              <a:t>cấp môi trường giao tiếp với người sử dụng.</a:t>
            </a:r>
          </a:p>
          <a:p>
            <a:pPr marL="571500" indent="-571500" algn="just">
              <a:lnSpc>
                <a:spcPct val="150000"/>
              </a:lnSpc>
              <a:buFont typeface="Wingdings" panose="05000000000000000000" pitchFamily="2" charset="2"/>
              <a:buChar char="§"/>
            </a:pPr>
            <a:r>
              <a:rPr lang="vi-VN" sz="4000" dirty="0" smtClean="0">
                <a:latin typeface="Arial" panose="020B0604020202020204" pitchFamily="34" charset="0"/>
                <a:cs typeface="Arial" panose="020B0604020202020204" pitchFamily="34" charset="0"/>
              </a:rPr>
              <a:t>Cung </a:t>
            </a:r>
            <a:r>
              <a:rPr lang="vi-VN" sz="4000" dirty="0">
                <a:latin typeface="Arial" panose="020B0604020202020204" pitchFamily="34" charset="0"/>
                <a:cs typeface="Arial" panose="020B0604020202020204" pitchFamily="34" charset="0"/>
              </a:rPr>
              <a:t>cấp một số tiện ích giúp nâng cao hiệu quả sử dụng máy tính.</a:t>
            </a:r>
          </a:p>
        </p:txBody>
      </p:sp>
      <p:sp>
        <p:nvSpPr>
          <p:cNvPr id="13" name="Rounded Rectangular Callout 12"/>
          <p:cNvSpPr/>
          <p:nvPr/>
        </p:nvSpPr>
        <p:spPr>
          <a:xfrm rot="264509">
            <a:off x="11972013" y="3923403"/>
            <a:ext cx="6018484" cy="2438399"/>
          </a:xfrm>
          <a:prstGeom prst="wedgeRoundRectCallout">
            <a:avLst>
              <a:gd name="adj1" fmla="val -35977"/>
              <a:gd name="adj2" fmla="val 83554"/>
              <a:gd name="adj3" fmla="val 16667"/>
            </a:avLst>
          </a:prstGeom>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30000"/>
              </a:lnSpc>
            </a:pPr>
            <a:r>
              <a:rPr lang="en-US" sz="3600" dirty="0" err="1" smtClean="0">
                <a:latin typeface="Arial" panose="020B0604020202020204" pitchFamily="34" charset="0"/>
                <a:cs typeface="Arial" panose="020B0604020202020204" pitchFamily="34" charset="0"/>
              </a:rPr>
              <a:t>Thể</a:t>
            </a:r>
            <a:r>
              <a:rPr lang="en-US" sz="3600" dirty="0" smtClean="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hiện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rõ</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nhất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đặc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thù</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của</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hệ</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điều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hành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máy</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tính</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cá</a:t>
            </a:r>
            <a:r>
              <a:rPr lang="en-US" sz="3600" dirty="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nhân</a:t>
            </a:r>
            <a:r>
              <a:rPr lang="en-US" sz="3600" dirty="0" smtClean="0">
                <a:latin typeface="Arial" panose="020B0604020202020204" pitchFamily="34" charset="0"/>
                <a:cs typeface="Arial" panose="020B0604020202020204" pitchFamily="34" charset="0"/>
              </a:rPr>
              <a:t>. </a:t>
            </a:r>
            <a:endParaRPr lang="en-US" sz="360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8"/>
          <a:stretch>
            <a:fillRect/>
          </a:stretch>
        </p:blipFill>
        <p:spPr>
          <a:xfrm>
            <a:off x="15849600" y="7505700"/>
            <a:ext cx="1158303" cy="3054122"/>
          </a:xfrm>
          <a:prstGeom prst="rect">
            <a:avLst/>
          </a:prstGeom>
        </p:spPr>
      </p:pic>
    </p:spTree>
    <p:extLst>
      <p:ext uri="{BB962C8B-B14F-4D97-AF65-F5344CB8AC3E}">
        <p14:creationId xmlns:p14="http://schemas.microsoft.com/office/powerpoint/2010/main" val="200964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3" name="Picture 3"/>
          <p:cNvPicPr>
            <a:picLocks noChangeAspect="1"/>
          </p:cNvPicPr>
          <p:nvPr/>
        </p:nvPicPr>
        <p:blipFill>
          <a:blip r:embed="rId4">
            <a:alphaModFix amt="39000"/>
          </a:blip>
          <a:srcRect/>
          <a:stretch>
            <a:fillRect/>
          </a:stretch>
        </p:blipFill>
        <p:spPr>
          <a:xfrm>
            <a:off x="10693656" y="619313"/>
            <a:ext cx="7594344" cy="5638800"/>
          </a:xfrm>
          <a:prstGeom prst="rect">
            <a:avLst/>
          </a:prstGeom>
        </p:spPr>
      </p:pic>
      <p:sp>
        <p:nvSpPr>
          <p:cNvPr id="7" name="Rectangle 6"/>
          <p:cNvSpPr/>
          <p:nvPr/>
        </p:nvSpPr>
        <p:spPr>
          <a:xfrm>
            <a:off x="1976468" y="1104900"/>
            <a:ext cx="8859172" cy="2862322"/>
          </a:xfrm>
          <a:prstGeom prst="rect">
            <a:avLst/>
          </a:prstGeom>
        </p:spPr>
        <p:txBody>
          <a:bodyPr wrap="square">
            <a:spAutoFit/>
          </a:bodyPr>
          <a:lstStyle/>
          <a:p>
            <a:pPr algn="just">
              <a:lnSpc>
                <a:spcPct val="150000"/>
              </a:lnSpc>
            </a:pPr>
            <a:r>
              <a:rPr lang="en-US" sz="4000" dirty="0">
                <a:latin typeface="Arial" panose="020B0604020202020204" pitchFamily="34" charset="0"/>
                <a:cs typeface="Arial" panose="020B0604020202020204" pitchFamily="34" charset="0"/>
              </a:rPr>
              <a:t>K</a:t>
            </a:r>
            <a:r>
              <a:rPr lang="vi-VN" sz="4000" dirty="0" smtClean="0">
                <a:latin typeface="Arial" panose="020B0604020202020204" pitchFamily="34" charset="0"/>
                <a:cs typeface="Arial" panose="020B0604020202020204" pitchFamily="34" charset="0"/>
              </a:rPr>
              <a:t>huynh </a:t>
            </a:r>
            <a:r>
              <a:rPr lang="vi-VN" sz="4000" dirty="0">
                <a:latin typeface="Arial" panose="020B0604020202020204" pitchFamily="34" charset="0"/>
                <a:cs typeface="Arial" panose="020B0604020202020204" pitchFamily="34" charset="0"/>
              </a:rPr>
              <a:t>hướng phát triển của máy tính cá nhân là </a:t>
            </a:r>
            <a:r>
              <a:rPr lang="vi-VN" sz="4000" dirty="0">
                <a:solidFill>
                  <a:srgbClr val="0070C0"/>
                </a:solidFill>
                <a:latin typeface="Arial" panose="020B0604020202020204" pitchFamily="34" charset="0"/>
                <a:cs typeface="Arial" panose="020B0604020202020204" pitchFamily="34" charset="0"/>
              </a:rPr>
              <a:t>sự thân thiện, dễ dùng và tăng cường các tiện ích cá nhân. </a:t>
            </a:r>
          </a:p>
        </p:txBody>
      </p:sp>
      <p:grpSp>
        <p:nvGrpSpPr>
          <p:cNvPr id="10" name="Group 9"/>
          <p:cNvGrpSpPr/>
          <p:nvPr/>
        </p:nvGrpSpPr>
        <p:grpSpPr>
          <a:xfrm>
            <a:off x="1676400" y="5892191"/>
            <a:ext cx="11506200" cy="3594166"/>
            <a:chOff x="2000250" y="5746717"/>
            <a:chExt cx="11506200" cy="3594166"/>
          </a:xfrm>
        </p:grpSpPr>
        <p:sp>
          <p:nvSpPr>
            <p:cNvPr id="9" name="Rounded Rectangular Callout 8"/>
            <p:cNvSpPr/>
            <p:nvPr/>
          </p:nvSpPr>
          <p:spPr>
            <a:xfrm>
              <a:off x="2000250" y="5746717"/>
              <a:ext cx="11506200" cy="3594166"/>
            </a:xfrm>
            <a:prstGeom prst="wedgeRoundRectCallout">
              <a:avLst>
                <a:gd name="adj1" fmla="val -23531"/>
                <a:gd name="adj2" fmla="val -9505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ectangle 7"/>
            <p:cNvSpPr/>
            <p:nvPr/>
          </p:nvSpPr>
          <p:spPr>
            <a:xfrm>
              <a:off x="2286000" y="6112639"/>
              <a:ext cx="10934700" cy="2862322"/>
            </a:xfrm>
            <a:prstGeom prst="rect">
              <a:avLst/>
            </a:prstGeom>
          </p:spPr>
          <p:txBody>
            <a:bodyPr wrap="square">
              <a:spAutoFit/>
            </a:bodyPr>
            <a:lstStyle/>
            <a:p>
              <a:pPr lvl="0" algn="just">
                <a:lnSpc>
                  <a:spcPct val="150000"/>
                </a:lnSpc>
              </a:pPr>
              <a:r>
                <a:rPr lang="vi-VN" sz="4000" dirty="0">
                  <a:cs typeface="Arial" panose="020B0604020202020204" pitchFamily="34" charset="0"/>
                </a:rPr>
                <a:t>Giao diện đồ họa, cơ chế "plug &amp; play" và trong thiết bị di động có rất nhiều tiện ích cá nhân là sự thể hiện của khuynh hướng này.</a:t>
              </a:r>
            </a:p>
          </p:txBody>
        </p:sp>
      </p:gr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69704"/>
            <a:ext cx="2484507" cy="2484507"/>
          </a:xfrm>
          <a:prstGeom prst="rect">
            <a:avLst/>
          </a:prstGeom>
        </p:spPr>
      </p:pic>
    </p:spTree>
    <p:extLst>
      <p:ext uri="{BB962C8B-B14F-4D97-AF65-F5344CB8AC3E}">
        <p14:creationId xmlns:p14="http://schemas.microsoft.com/office/powerpoint/2010/main" val="31383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vertical)">
                                      <p:cBhvr>
                                        <p:cTn id="7" dur="500"/>
                                        <p:tgtEl>
                                          <p:spTgt spid="11"/>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7048500"/>
            <a:ext cx="4995681" cy="343453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3716000" y="-452379"/>
            <a:ext cx="4995681" cy="3434531"/>
          </a:xfrm>
          <a:prstGeom prst="rect">
            <a:avLst/>
          </a:prstGeom>
        </p:spPr>
      </p:pic>
      <p:sp>
        <p:nvSpPr>
          <p:cNvPr id="18" name="Rectangle 17"/>
          <p:cNvSpPr/>
          <p:nvPr/>
        </p:nvSpPr>
        <p:spPr>
          <a:xfrm>
            <a:off x="1143000" y="889278"/>
            <a:ext cx="7016536" cy="769441"/>
          </a:xfrm>
          <a:prstGeom prst="rect">
            <a:avLst/>
          </a:prstGeom>
        </p:spPr>
        <p:txBody>
          <a:bodyPr wrap="none">
            <a:spAutoFit/>
          </a:bodyPr>
          <a:lstStyle/>
          <a:p>
            <a:r>
              <a:rPr lang="en-US" sz="4400" b="1" dirty="0">
                <a:solidFill>
                  <a:schemeClr val="accent1">
                    <a:lumMod val="75000"/>
                  </a:schemeClr>
                </a:solidFill>
                <a:latin typeface="Arial" panose="020B0604020202020204" pitchFamily="34" charset="0"/>
                <a:cs typeface="Arial" panose="020B0604020202020204" pitchFamily="34" charset="0"/>
              </a:rPr>
              <a:t>a) </a:t>
            </a:r>
            <a:r>
              <a:rPr lang="en-US" sz="4400" b="1" dirty="0" err="1">
                <a:solidFill>
                  <a:schemeClr val="accent1">
                    <a:lumMod val="75000"/>
                  </a:schemeClr>
                </a:solidFill>
                <a:latin typeface="Arial" panose="020B0604020202020204" pitchFamily="34" charset="0"/>
                <a:cs typeface="Arial" panose="020B0604020202020204" pitchFamily="34" charset="0"/>
              </a:rPr>
              <a:t>Hệ</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điều</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hành</a:t>
            </a:r>
            <a:r>
              <a:rPr lang="en-US" sz="4400" b="1" dirty="0">
                <a:solidFill>
                  <a:schemeClr val="accent1">
                    <a:lumMod val="75000"/>
                  </a:schemeClr>
                </a:solidFill>
                <a:latin typeface="Arial" panose="020B0604020202020204" pitchFamily="34" charset="0"/>
                <a:cs typeface="Arial" panose="020B0604020202020204" pitchFamily="34" charset="0"/>
              </a:rPr>
              <a:t> Windows</a:t>
            </a:r>
          </a:p>
        </p:txBody>
      </p:sp>
      <p:sp>
        <p:nvSpPr>
          <p:cNvPr id="19" name="Rectangle 18"/>
          <p:cNvSpPr/>
          <p:nvPr/>
        </p:nvSpPr>
        <p:spPr>
          <a:xfrm>
            <a:off x="1143000" y="2000974"/>
            <a:ext cx="16559341" cy="707886"/>
          </a:xfrm>
          <a:prstGeom prst="rect">
            <a:avLst/>
          </a:prstGeom>
        </p:spPr>
        <p:txBody>
          <a:bodyPr wrap="none">
            <a:spAutoFit/>
          </a:bodyPr>
          <a:lstStyle/>
          <a:p>
            <a:r>
              <a:rPr lang="en-US" sz="4000" dirty="0" err="1">
                <a:latin typeface="Arial" panose="020B0604020202020204" pitchFamily="34" charset="0"/>
                <a:cs typeface="Arial" panose="020B0604020202020204" pitchFamily="34" charset="0"/>
              </a:rPr>
              <a:t>Một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số</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phiên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bản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quan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trọng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dấu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cột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mốc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triển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Windows:</a:t>
            </a:r>
          </a:p>
        </p:txBody>
      </p:sp>
      <p:grpSp>
        <p:nvGrpSpPr>
          <p:cNvPr id="34" name="Group 33"/>
          <p:cNvGrpSpPr/>
          <p:nvPr/>
        </p:nvGrpSpPr>
        <p:grpSpPr>
          <a:xfrm>
            <a:off x="1290773" y="5941060"/>
            <a:ext cx="3704908" cy="10462560"/>
            <a:chOff x="1582203" y="5905500"/>
            <a:chExt cx="3704908" cy="10462560"/>
          </a:xfrm>
        </p:grpSpPr>
        <p:grpSp>
          <p:nvGrpSpPr>
            <p:cNvPr id="20" name="Group 4"/>
            <p:cNvGrpSpPr/>
            <p:nvPr/>
          </p:nvGrpSpPr>
          <p:grpSpPr>
            <a:xfrm>
              <a:off x="1582203" y="5905500"/>
              <a:ext cx="3704908" cy="10462560"/>
              <a:chOff x="0" y="0"/>
              <a:chExt cx="698500" cy="1972545"/>
            </a:xfrm>
          </p:grpSpPr>
          <p:sp>
            <p:nvSpPr>
              <p:cNvPr id="21" name="Freeform 5"/>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22" name="TextBox 6"/>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9" name="Rectangle 28"/>
            <p:cNvSpPr/>
            <p:nvPr/>
          </p:nvSpPr>
          <p:spPr>
            <a:xfrm>
              <a:off x="1858357" y="7009843"/>
              <a:ext cx="3172884" cy="2862322"/>
            </a:xfrm>
            <a:prstGeom prst="rect">
              <a:avLst/>
            </a:prstGeom>
          </p:spPr>
          <p:txBody>
            <a:bodyPr wrap="square">
              <a:spAutoFit/>
            </a:bodyPr>
            <a:lstStyle/>
            <a:p>
              <a:pPr algn="ctr">
                <a:lnSpc>
                  <a:spcPct val="150000"/>
                </a:lnSpc>
              </a:pPr>
              <a:r>
                <a:rPr lang="en-US" sz="4000" b="1" dirty="0" err="1">
                  <a:latin typeface="Arial" panose="020B0604020202020204" pitchFamily="34" charset="0"/>
                  <a:cs typeface="Arial" panose="020B0604020202020204" pitchFamily="34" charset="0"/>
                </a:rPr>
                <a:t>Phiên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bản</a:t>
              </a:r>
              <a:r>
                <a:rPr lang="en-US" sz="4000" b="1" dirty="0">
                  <a:latin typeface="Arial" panose="020B0604020202020204" pitchFamily="34" charset="0"/>
                  <a:cs typeface="Arial" panose="020B0604020202020204" pitchFamily="34" charset="0"/>
                </a:rPr>
                <a:t> 1</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hành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năm</a:t>
              </a:r>
              <a:r>
                <a:rPr lang="en-US" sz="4000" dirty="0">
                  <a:latin typeface="Arial" panose="020B0604020202020204" pitchFamily="34" charset="0"/>
                  <a:cs typeface="Arial" panose="020B0604020202020204" pitchFamily="34" charset="0"/>
                </a:rPr>
                <a:t> 1985.</a:t>
              </a:r>
            </a:p>
          </p:txBody>
        </p:sp>
      </p:grpSp>
      <p:grpSp>
        <p:nvGrpSpPr>
          <p:cNvPr id="35" name="Group 34"/>
          <p:cNvGrpSpPr/>
          <p:nvPr/>
        </p:nvGrpSpPr>
        <p:grpSpPr>
          <a:xfrm>
            <a:off x="5381550" y="4116113"/>
            <a:ext cx="5555971" cy="10462560"/>
            <a:chOff x="5591531" y="3995453"/>
            <a:chExt cx="5555971" cy="10462560"/>
          </a:xfrm>
        </p:grpSpPr>
        <p:grpSp>
          <p:nvGrpSpPr>
            <p:cNvPr id="23" name="Group 7"/>
            <p:cNvGrpSpPr/>
            <p:nvPr/>
          </p:nvGrpSpPr>
          <p:grpSpPr>
            <a:xfrm>
              <a:off x="5591531" y="3995453"/>
              <a:ext cx="5555971" cy="10462560"/>
              <a:chOff x="0" y="0"/>
              <a:chExt cx="698500" cy="1972545"/>
            </a:xfrm>
          </p:grpSpPr>
          <p:sp>
            <p:nvSpPr>
              <p:cNvPr id="24" name="Freeform 8"/>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25" name="TextBox 9"/>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0" name="Rectangle 29"/>
            <p:cNvSpPr/>
            <p:nvPr/>
          </p:nvSpPr>
          <p:spPr>
            <a:xfrm>
              <a:off x="5813698" y="4582354"/>
              <a:ext cx="5170286" cy="5632311"/>
            </a:xfrm>
            <a:prstGeom prst="rect">
              <a:avLst/>
            </a:prstGeom>
          </p:spPr>
          <p:txBody>
            <a:bodyPr wrap="square">
              <a:spAutoFit/>
            </a:bodyPr>
            <a:lstStyle/>
            <a:p>
              <a:pPr algn="ctr">
                <a:lnSpc>
                  <a:spcPct val="150000"/>
                </a:lnSpc>
              </a:pPr>
              <a:r>
                <a:rPr lang="en-US" sz="4000" b="1" dirty="0" err="1">
                  <a:latin typeface="Arial" panose="020B0604020202020204" pitchFamily="34" charset="0"/>
                  <a:cs typeface="Arial" panose="020B0604020202020204" pitchFamily="34" charset="0"/>
                </a:rPr>
                <a:t>Phiên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bản</a:t>
              </a:r>
              <a:r>
                <a:rPr lang="en-US" sz="4000" b="1" dirty="0">
                  <a:latin typeface="Arial" panose="020B0604020202020204" pitchFamily="34" charset="0"/>
                  <a:cs typeface="Arial" panose="020B0604020202020204" pitchFamily="34" charset="0"/>
                </a:rPr>
                <a:t> 3</a:t>
              </a:r>
              <a:r>
                <a:rPr lang="en-US" sz="4000" b="1" dirty="0" smtClean="0">
                  <a:latin typeface="Arial" panose="020B0604020202020204" pitchFamily="34" charset="0"/>
                  <a:cs typeface="Arial" panose="020B0604020202020204" pitchFamily="34" charset="0"/>
                </a:rPr>
                <a:t>:</a:t>
              </a:r>
            </a:p>
            <a:p>
              <a:pPr algn="just">
                <a:lnSpc>
                  <a:spcPct val="150000"/>
                </a:lnSpc>
              </a:pPr>
              <a:r>
                <a:rPr lang="en-US" sz="4000" dirty="0" err="1" smtClean="0">
                  <a:latin typeface="Arial" panose="020B0604020202020204" pitchFamily="34" charset="0"/>
                  <a:cs typeface="Arial" panose="020B0604020202020204" pitchFamily="34" charset="0"/>
                </a:rPr>
                <a:t>bắt</a:t>
              </a:r>
              <a:r>
                <a:rPr lang="en-US" sz="4000" dirty="0" smtClean="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đầu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có</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đa</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nhiệm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có</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một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số</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tính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mới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về</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giao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diện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khả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năng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làm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việc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với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mạng</a:t>
              </a:r>
              <a:r>
                <a:rPr lang="en-US" sz="4000" dirty="0">
                  <a:latin typeface="Arial" panose="020B0604020202020204" pitchFamily="34" charset="0"/>
                  <a:cs typeface="Arial" panose="020B0604020202020204" pitchFamily="34" charset="0"/>
                </a:rPr>
                <a:t>.</a:t>
              </a:r>
            </a:p>
          </p:txBody>
        </p:sp>
      </p:grpSp>
      <p:grpSp>
        <p:nvGrpSpPr>
          <p:cNvPr id="36" name="Group 35"/>
          <p:cNvGrpSpPr/>
          <p:nvPr/>
        </p:nvGrpSpPr>
        <p:grpSpPr>
          <a:xfrm>
            <a:off x="11323390" y="3245284"/>
            <a:ext cx="5882961" cy="10462560"/>
            <a:chOff x="11494812" y="3051115"/>
            <a:chExt cx="5882961" cy="10462560"/>
          </a:xfrm>
        </p:grpSpPr>
        <p:grpSp>
          <p:nvGrpSpPr>
            <p:cNvPr id="26" name="Group 10"/>
            <p:cNvGrpSpPr/>
            <p:nvPr/>
          </p:nvGrpSpPr>
          <p:grpSpPr>
            <a:xfrm>
              <a:off x="11494812" y="3051115"/>
              <a:ext cx="5882961" cy="10462560"/>
              <a:chOff x="0" y="0"/>
              <a:chExt cx="698500" cy="1972545"/>
            </a:xfrm>
          </p:grpSpPr>
          <p:sp>
            <p:nvSpPr>
              <p:cNvPr id="27" name="Freeform 11"/>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28" name="TextBox 1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1" name="Rectangle 30"/>
            <p:cNvSpPr/>
            <p:nvPr/>
          </p:nvSpPr>
          <p:spPr>
            <a:xfrm>
              <a:off x="11881505" y="3711087"/>
              <a:ext cx="5109573" cy="4708981"/>
            </a:xfrm>
            <a:prstGeom prst="rect">
              <a:avLst/>
            </a:prstGeom>
          </p:spPr>
          <p:txBody>
            <a:bodyPr wrap="square">
              <a:spAutoFit/>
            </a:bodyPr>
            <a:lstStyle/>
            <a:p>
              <a:pPr algn="ctr">
                <a:lnSpc>
                  <a:spcPct val="150000"/>
                </a:lnSpc>
              </a:pPr>
              <a:r>
                <a:rPr lang="vi-VN" sz="4000" b="1" dirty="0" smtClean="0">
                  <a:latin typeface="Arial" panose="020B0604020202020204" pitchFamily="34" charset="0"/>
                  <a:cs typeface="Arial" panose="020B0604020202020204" pitchFamily="34" charset="0"/>
                </a:rPr>
                <a:t>Windows 95: </a:t>
              </a:r>
              <a:endParaRPr lang="en-US" sz="4000" b="1" dirty="0" smtClean="0">
                <a:latin typeface="Arial" panose="020B0604020202020204" pitchFamily="34" charset="0"/>
                <a:cs typeface="Arial" panose="020B0604020202020204" pitchFamily="34" charset="0"/>
              </a:endParaRPr>
            </a:p>
            <a:p>
              <a:pPr algn="just">
                <a:lnSpc>
                  <a:spcPct val="150000"/>
                </a:lnSpc>
              </a:pPr>
              <a:r>
                <a:rPr lang="vi-VN" sz="4000" dirty="0" smtClean="0">
                  <a:latin typeface="Arial" panose="020B0604020202020204" pitchFamily="34" charset="0"/>
                  <a:cs typeface="Arial" panose="020B0604020202020204" pitchFamily="34" charset="0"/>
                </a:rPr>
                <a:t>là </a:t>
              </a:r>
              <a:r>
                <a:rPr lang="vi-VN" sz="4000" dirty="0">
                  <a:latin typeface="Arial" panose="020B0604020202020204" pitchFamily="34" charset="0"/>
                  <a:cs typeface="Arial" panose="020B0604020202020204" pitchFamily="34" charset="0"/>
                </a:rPr>
                <a:t>phiên bản đầu tiên tích hợp trực tiếp các tính năng cơ bản của hệ điều hành.</a:t>
              </a:r>
              <a:endParaRPr lang="en-US" sz="4000" dirty="0">
                <a:latin typeface="Arial" panose="020B0604020202020204" pitchFamily="34" charset="0"/>
                <a:cs typeface="Arial" panose="020B0604020202020204" pitchFamily="34" charset="0"/>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16000" y="8407368"/>
              <a:ext cx="1789731" cy="1551807"/>
            </a:xfrm>
            <a:prstGeom prst="rect">
              <a:avLst/>
            </a:prstGeom>
          </p:spPr>
        </p:pic>
      </p:grpSp>
    </p:spTree>
    <p:extLst>
      <p:ext uri="{BB962C8B-B14F-4D97-AF65-F5344CB8AC3E}">
        <p14:creationId xmlns:p14="http://schemas.microsoft.com/office/powerpoint/2010/main" val="9230601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par>
                                <p:cTn id="19" presetID="2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7048500"/>
            <a:ext cx="4995681" cy="3434531"/>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flipH="1">
            <a:off x="13716000" y="-452379"/>
            <a:ext cx="4995681" cy="3434531"/>
          </a:xfrm>
          <a:prstGeom prst="rect">
            <a:avLst/>
          </a:prstGeom>
        </p:spPr>
      </p:pic>
      <p:sp>
        <p:nvSpPr>
          <p:cNvPr id="18" name="Rectangle 17"/>
          <p:cNvSpPr/>
          <p:nvPr/>
        </p:nvSpPr>
        <p:spPr>
          <a:xfrm>
            <a:off x="1143000" y="889278"/>
            <a:ext cx="7016536" cy="769441"/>
          </a:xfrm>
          <a:prstGeom prst="rect">
            <a:avLst/>
          </a:prstGeom>
        </p:spPr>
        <p:txBody>
          <a:bodyPr wrap="none">
            <a:spAutoFit/>
          </a:bodyPr>
          <a:lstStyle/>
          <a:p>
            <a:r>
              <a:rPr lang="en-US" sz="4400" b="1" dirty="0">
                <a:solidFill>
                  <a:schemeClr val="accent1">
                    <a:lumMod val="75000"/>
                  </a:schemeClr>
                </a:solidFill>
                <a:latin typeface="Arial" panose="020B0604020202020204" pitchFamily="34" charset="0"/>
                <a:cs typeface="Arial" panose="020B0604020202020204" pitchFamily="34" charset="0"/>
              </a:rPr>
              <a:t>a) </a:t>
            </a:r>
            <a:r>
              <a:rPr lang="en-US" sz="4400" b="1" dirty="0" err="1">
                <a:solidFill>
                  <a:schemeClr val="accent1">
                    <a:lumMod val="75000"/>
                  </a:schemeClr>
                </a:solidFill>
                <a:latin typeface="Arial" panose="020B0604020202020204" pitchFamily="34" charset="0"/>
                <a:cs typeface="Arial" panose="020B0604020202020204" pitchFamily="34" charset="0"/>
              </a:rPr>
              <a:t>Hệ</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điều</a:t>
            </a:r>
            <a:r>
              <a:rPr lang="en-US" sz="4400" b="1" dirty="0">
                <a:solidFill>
                  <a:schemeClr val="accent1">
                    <a:lumMod val="75000"/>
                  </a:schemeClr>
                </a:solidFill>
                <a:latin typeface="Arial" panose="020B0604020202020204" pitchFamily="34" charset="0"/>
                <a:cs typeface="Arial" panose="020B0604020202020204" pitchFamily="34" charset="0"/>
              </a:rPr>
              <a:t> </a:t>
            </a:r>
            <a:r>
              <a:rPr lang="en-US" sz="4400" b="1" dirty="0" err="1">
                <a:solidFill>
                  <a:schemeClr val="accent1">
                    <a:lumMod val="75000"/>
                  </a:schemeClr>
                </a:solidFill>
                <a:latin typeface="Arial" panose="020B0604020202020204" pitchFamily="34" charset="0"/>
                <a:cs typeface="Arial" panose="020B0604020202020204" pitchFamily="34" charset="0"/>
              </a:rPr>
              <a:t>hành</a:t>
            </a:r>
            <a:r>
              <a:rPr lang="en-US" sz="4400" b="1" dirty="0">
                <a:solidFill>
                  <a:schemeClr val="accent1">
                    <a:lumMod val="75000"/>
                  </a:schemeClr>
                </a:solidFill>
                <a:latin typeface="Arial" panose="020B0604020202020204" pitchFamily="34" charset="0"/>
                <a:cs typeface="Arial" panose="020B0604020202020204" pitchFamily="34" charset="0"/>
              </a:rPr>
              <a:t> Windows</a:t>
            </a:r>
          </a:p>
        </p:txBody>
      </p:sp>
      <p:sp>
        <p:nvSpPr>
          <p:cNvPr id="19" name="Rectangle 18"/>
          <p:cNvSpPr/>
          <p:nvPr/>
        </p:nvSpPr>
        <p:spPr>
          <a:xfrm>
            <a:off x="1143000" y="2000974"/>
            <a:ext cx="16559341" cy="707886"/>
          </a:xfrm>
          <a:prstGeom prst="rect">
            <a:avLst/>
          </a:prstGeom>
        </p:spPr>
        <p:txBody>
          <a:bodyPr wrap="none">
            <a:spAutoFit/>
          </a:bodyPr>
          <a:lstStyle/>
          <a:p>
            <a:r>
              <a:rPr lang="en-US" sz="4000" dirty="0" err="1">
                <a:latin typeface="Arial" panose="020B0604020202020204" pitchFamily="34" charset="0"/>
                <a:cs typeface="Arial" panose="020B0604020202020204" pitchFamily="34" charset="0"/>
              </a:rPr>
              <a:t>Một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số</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phiên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bản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quan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trọng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đánh</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dấu</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cột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mốc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phát</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triển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của</a:t>
            </a:r>
            <a:r>
              <a:rPr lang="en-US" sz="4000" dirty="0">
                <a:latin typeface="Arial" panose="020B0604020202020204" pitchFamily="34" charset="0"/>
                <a:cs typeface="Arial" panose="020B0604020202020204" pitchFamily="34" charset="0"/>
              </a:rPr>
              <a:t> Windows:</a:t>
            </a:r>
          </a:p>
        </p:txBody>
      </p:sp>
      <p:grpSp>
        <p:nvGrpSpPr>
          <p:cNvPr id="6" name="Group 5"/>
          <p:cNvGrpSpPr/>
          <p:nvPr/>
        </p:nvGrpSpPr>
        <p:grpSpPr>
          <a:xfrm>
            <a:off x="9753600" y="3534485"/>
            <a:ext cx="5985539" cy="10462560"/>
            <a:chOff x="9753600" y="3534485"/>
            <a:chExt cx="5985539" cy="10462560"/>
          </a:xfrm>
        </p:grpSpPr>
        <p:grpSp>
          <p:nvGrpSpPr>
            <p:cNvPr id="26" name="Group 10"/>
            <p:cNvGrpSpPr/>
            <p:nvPr/>
          </p:nvGrpSpPr>
          <p:grpSpPr>
            <a:xfrm>
              <a:off x="9753600" y="3534485"/>
              <a:ext cx="5882961" cy="10462560"/>
              <a:chOff x="0" y="0"/>
              <a:chExt cx="698500" cy="1972545"/>
            </a:xfrm>
          </p:grpSpPr>
          <p:sp>
            <p:nvSpPr>
              <p:cNvPr id="27" name="Freeform 11"/>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28" name="TextBox 1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1" name="Rectangle 30"/>
            <p:cNvSpPr/>
            <p:nvPr/>
          </p:nvSpPr>
          <p:spPr>
            <a:xfrm>
              <a:off x="9753600" y="4767705"/>
              <a:ext cx="5985539" cy="3785652"/>
            </a:xfrm>
            <a:prstGeom prst="rect">
              <a:avLst/>
            </a:prstGeom>
          </p:spPr>
          <p:txBody>
            <a:bodyPr wrap="square">
              <a:spAutoFit/>
            </a:bodyPr>
            <a:lstStyle/>
            <a:p>
              <a:pPr algn="ctr">
                <a:lnSpc>
                  <a:spcPct val="150000"/>
                </a:lnSpc>
              </a:pPr>
              <a:r>
                <a:rPr lang="en-US" sz="4000" dirty="0" err="1">
                  <a:latin typeface="Arial" panose="020B0604020202020204" pitchFamily="34" charset="0"/>
                  <a:cs typeface="Arial" panose="020B0604020202020204" pitchFamily="34" charset="0"/>
                </a:rPr>
                <a:t>Nhóm</a:t>
              </a:r>
              <a:r>
                <a:rPr lang="en-US" sz="4000" dirty="0">
                  <a:latin typeface="Arial" panose="020B0604020202020204" pitchFamily="34" charset="0"/>
                  <a:cs typeface="Arial" panose="020B0604020202020204" pitchFamily="34" charset="0"/>
                </a:rPr>
                <a:t> Windows 7 (2009), Windows 8 (2012), Windows 10 (2015)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Windows 11 (2021).</a:t>
              </a:r>
            </a:p>
          </p:txBody>
        </p:sp>
      </p:grpSp>
      <p:grpSp>
        <p:nvGrpSpPr>
          <p:cNvPr id="5" name="Group 4"/>
          <p:cNvGrpSpPr/>
          <p:nvPr/>
        </p:nvGrpSpPr>
        <p:grpSpPr>
          <a:xfrm>
            <a:off x="2863717" y="4004353"/>
            <a:ext cx="5882961" cy="10462560"/>
            <a:chOff x="2863717" y="4004353"/>
            <a:chExt cx="5882961" cy="10462560"/>
          </a:xfrm>
        </p:grpSpPr>
        <p:grpSp>
          <p:nvGrpSpPr>
            <p:cNvPr id="32" name="Group 10"/>
            <p:cNvGrpSpPr/>
            <p:nvPr/>
          </p:nvGrpSpPr>
          <p:grpSpPr>
            <a:xfrm>
              <a:off x="2863717" y="4004353"/>
              <a:ext cx="5882961" cy="10462560"/>
              <a:chOff x="0" y="0"/>
              <a:chExt cx="698500" cy="1972545"/>
            </a:xfrm>
          </p:grpSpPr>
          <p:sp>
            <p:nvSpPr>
              <p:cNvPr id="34" name="Freeform 11"/>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sp>
          <p:sp>
            <p:nvSpPr>
              <p:cNvPr id="35" name="TextBox 1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6" name="Rectangle 35"/>
            <p:cNvSpPr/>
            <p:nvPr/>
          </p:nvSpPr>
          <p:spPr>
            <a:xfrm>
              <a:off x="2972702" y="4732132"/>
              <a:ext cx="5664990" cy="4708981"/>
            </a:xfrm>
            <a:prstGeom prst="rect">
              <a:avLst/>
            </a:prstGeom>
          </p:spPr>
          <p:txBody>
            <a:bodyPr wrap="square">
              <a:spAutoFit/>
            </a:bodyPr>
            <a:lstStyle/>
            <a:p>
              <a:pPr algn="ctr">
                <a:lnSpc>
                  <a:spcPct val="150000"/>
                </a:lnSpc>
              </a:pPr>
              <a:r>
                <a:rPr lang="vi-VN" sz="4000" b="1" dirty="0" smtClean="0">
                  <a:latin typeface="Arial" panose="020B0604020202020204" pitchFamily="34" charset="0"/>
                  <a:cs typeface="Arial" panose="020B0604020202020204" pitchFamily="34" charset="0"/>
                </a:rPr>
                <a:t>Windows </a:t>
              </a:r>
              <a:r>
                <a:rPr lang="en-US" sz="4000" b="1" dirty="0" smtClean="0">
                  <a:latin typeface="Arial" panose="020B0604020202020204" pitchFamily="34" charset="0"/>
                  <a:cs typeface="Arial" panose="020B0604020202020204" pitchFamily="34" charset="0"/>
                </a:rPr>
                <a:t>XP</a:t>
              </a:r>
              <a:r>
                <a:rPr lang="vi-VN" sz="4000" b="1" dirty="0" smtClean="0">
                  <a:latin typeface="Arial" panose="020B0604020202020204" pitchFamily="34" charset="0"/>
                  <a:cs typeface="Arial" panose="020B0604020202020204" pitchFamily="34" charset="0"/>
                </a:rPr>
                <a:t>: </a:t>
              </a:r>
              <a:endParaRPr lang="en-US" sz="4000" b="1" dirty="0" smtClean="0">
                <a:latin typeface="Arial" panose="020B0604020202020204" pitchFamily="34" charset="0"/>
                <a:cs typeface="Arial" panose="020B0604020202020204" pitchFamily="34" charset="0"/>
              </a:endParaRPr>
            </a:p>
            <a:p>
              <a:pPr algn="just">
                <a:lnSpc>
                  <a:spcPct val="150000"/>
                </a:lnSpc>
              </a:pPr>
              <a:r>
                <a:rPr lang="vi-VN" sz="4000" dirty="0">
                  <a:cs typeface="Arial" panose="020B0604020202020204" pitchFamily="34" charset="0"/>
                </a:rPr>
                <a:t>là một trong các hệ điều hành thành công nhất của Microsoft với số người sử dụng rất lớn.</a:t>
              </a:r>
              <a:endParaRPr lang="en-US" sz="4000" dirty="0" smtClean="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642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grpSp>
        <p:nvGrpSpPr>
          <p:cNvPr id="5" name="Group 4"/>
          <p:cNvGrpSpPr/>
          <p:nvPr/>
        </p:nvGrpSpPr>
        <p:grpSpPr>
          <a:xfrm>
            <a:off x="2133600" y="876300"/>
            <a:ext cx="14020800" cy="1143000"/>
            <a:chOff x="1978660" y="1431786"/>
            <a:chExt cx="14020800" cy="1143000"/>
          </a:xfrm>
        </p:grpSpPr>
        <p:sp>
          <p:nvSpPr>
            <p:cNvPr id="4" name="Rounded Rectangle 3"/>
            <p:cNvSpPr/>
            <p:nvPr/>
          </p:nvSpPr>
          <p:spPr>
            <a:xfrm>
              <a:off x="1978660" y="1431786"/>
              <a:ext cx="1402080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359660" y="1649343"/>
              <a:ext cx="13639800" cy="707886"/>
            </a:xfrm>
            <a:prstGeom prst="rect">
              <a:avLst/>
            </a:prstGeom>
            <a:noFill/>
          </p:spPr>
          <p:txBody>
            <a:bodyPr wrap="square" rtlCol="0">
              <a:spAutoFit/>
            </a:bodyPr>
            <a:lstStyle/>
            <a:p>
              <a:r>
                <a:rPr lang="en-US" sz="4000" i="1" dirty="0" smtClean="0">
                  <a:latin typeface="Arial" panose="020B0604020202020204" pitchFamily="34" charset="0"/>
                  <a:cs typeface="Arial" panose="020B0604020202020204" pitchFamily="34" charset="0"/>
                </a:rPr>
                <a:t>Cho </a:t>
              </a:r>
              <a:r>
                <a:rPr lang="en-US" sz="4000" i="1" dirty="0" err="1" smtClean="0">
                  <a:latin typeface="Arial" panose="020B0604020202020204" pitchFamily="34" charset="0"/>
                  <a:cs typeface="Arial" panose="020B0604020202020204" pitchFamily="34" charset="0"/>
                </a:rPr>
                <a:t>đến</a:t>
              </a:r>
              <a:r>
                <a:rPr lang="en-US" sz="4000" i="1" dirty="0" smtClean="0">
                  <a:latin typeface="Arial" panose="020B0604020202020204" pitchFamily="34" charset="0"/>
                  <a:cs typeface="Arial" panose="020B0604020202020204" pitchFamily="34" charset="0"/>
                </a:rPr>
                <a:t> nay, Windows XP </a:t>
              </a:r>
              <a:r>
                <a:rPr lang="en-US" sz="4000" i="1" dirty="0" err="1" smtClean="0">
                  <a:latin typeface="Arial" panose="020B0604020202020204" pitchFamily="34" charset="0"/>
                  <a:cs typeface="Arial" panose="020B0604020202020204" pitchFamily="34" charset="0"/>
                </a:rPr>
                <a:t>vẫn</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được</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nhiều</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người</a:t>
              </a:r>
              <a:r>
                <a:rPr lang="en-US" sz="4000" i="1" dirty="0" smtClean="0">
                  <a:latin typeface="Arial" panose="020B0604020202020204" pitchFamily="34" charset="0"/>
                  <a:cs typeface="Arial" panose="020B0604020202020204" pitchFamily="34" charset="0"/>
                </a:rPr>
                <a:t> tin </a:t>
              </a:r>
              <a:r>
                <a:rPr lang="en-US" sz="4000" i="1" dirty="0" err="1" smtClean="0">
                  <a:latin typeface="Arial" panose="020B0604020202020204" pitchFamily="34" charset="0"/>
                  <a:cs typeface="Arial" panose="020B0604020202020204" pitchFamily="34" charset="0"/>
                </a:rPr>
                <a:t>dùng</a:t>
              </a:r>
              <a:r>
                <a:rPr lang="en-US" sz="4000" i="1" dirty="0" smtClean="0">
                  <a:latin typeface="Arial" panose="020B0604020202020204" pitchFamily="34" charset="0"/>
                  <a:cs typeface="Arial" panose="020B0604020202020204" pitchFamily="34" charset="0"/>
                </a:rPr>
                <a:t>.</a:t>
              </a:r>
              <a:endParaRPr lang="en-US" sz="40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31270428"/>
      </p:ext>
    </p:extLst>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0800000">
            <a:off x="-595850" y="2954213"/>
            <a:ext cx="19479700" cy="959375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056" y="6169912"/>
            <a:ext cx="2819400" cy="2803289"/>
          </a:xfrm>
          <a:prstGeom prst="rect">
            <a:avLst/>
          </a:prstGeom>
        </p:spPr>
      </p:pic>
      <p:pic>
        <p:nvPicPr>
          <p:cNvPr id="13" name="Picture 12"/>
          <p:cNvPicPr>
            <a:picLocks noChangeAspect="1"/>
          </p:cNvPicPr>
          <p:nvPr/>
        </p:nvPicPr>
        <p:blipFill>
          <a:blip r:embed="rId5"/>
          <a:stretch>
            <a:fillRect/>
          </a:stretch>
        </p:blipFill>
        <p:spPr>
          <a:xfrm rot="1763568">
            <a:off x="8460800" y="4524415"/>
            <a:ext cx="5877764" cy="6352506"/>
          </a:xfrm>
          <a:prstGeom prst="rect">
            <a:avLst/>
          </a:prstGeom>
        </p:spPr>
      </p:pic>
      <p:pic>
        <p:nvPicPr>
          <p:cNvPr id="25" name="Google Shape;2694;p48"/>
          <p:cNvPicPr preferRelativeResize="0"/>
          <p:nvPr/>
        </p:nvPicPr>
        <p:blipFill rotWithShape="1">
          <a:blip r:embed="rId6">
            <a:extLst>
              <a:ext uri="{28A0092B-C50C-407E-A947-70E740481C1C}">
                <a14:useLocalDpi xmlns:a14="http://schemas.microsoft.com/office/drawing/2010/main" val="0"/>
              </a:ext>
            </a:extLst>
          </a:blip>
          <a:srcRect l="7310" r="9448"/>
          <a:stretch/>
        </p:blipFill>
        <p:spPr>
          <a:xfrm>
            <a:off x="9626495" y="2705100"/>
            <a:ext cx="3389397" cy="3055389"/>
          </a:xfrm>
          <a:prstGeom prst="roundRect">
            <a:avLst>
              <a:gd name="adj" fmla="val 6069"/>
            </a:avLst>
          </a:prstGeom>
          <a:noFill/>
          <a:ln>
            <a:noFill/>
          </a:ln>
        </p:spPr>
      </p:pic>
      <p:pic>
        <p:nvPicPr>
          <p:cNvPr id="29" name="Google Shape;2694;p48"/>
          <p:cNvPicPr preferRelativeResize="0"/>
          <p:nvPr/>
        </p:nvPicPr>
        <p:blipFill>
          <a:blip r:embed="rId7" cstate="print">
            <a:extLst>
              <a:ext uri="{28A0092B-C50C-407E-A947-70E740481C1C}">
                <a14:useLocalDpi xmlns:a14="http://schemas.microsoft.com/office/drawing/2010/main" val="0"/>
              </a:ext>
            </a:extLst>
          </a:blip>
          <a:stretch>
            <a:fillRect/>
          </a:stretch>
        </p:blipFill>
        <p:spPr>
          <a:xfrm>
            <a:off x="5441469" y="4523557"/>
            <a:ext cx="3164013" cy="3048000"/>
          </a:xfrm>
          <a:prstGeom prst="roundRect">
            <a:avLst>
              <a:gd name="adj" fmla="val 6069"/>
            </a:avLst>
          </a:prstGeom>
          <a:noFill/>
          <a:ln>
            <a:noFill/>
          </a:ln>
        </p:spPr>
      </p:pic>
      <p:pic>
        <p:nvPicPr>
          <p:cNvPr id="30" name="Google Shape;2694;p48"/>
          <p:cNvPicPr preferRelativeResize="0"/>
          <p:nvPr/>
        </p:nvPicPr>
        <p:blipFill rotWithShape="1">
          <a:blip r:embed="rId8" cstate="print">
            <a:extLst>
              <a:ext uri="{28A0092B-C50C-407E-A947-70E740481C1C}">
                <a14:useLocalDpi xmlns:a14="http://schemas.microsoft.com/office/drawing/2010/main" val="0"/>
              </a:ext>
            </a:extLst>
          </a:blip>
          <a:srcRect l="27212" t="8294" r="26621" b="7352"/>
          <a:stretch/>
        </p:blipFill>
        <p:spPr>
          <a:xfrm>
            <a:off x="13962290" y="342899"/>
            <a:ext cx="3062910" cy="3147991"/>
          </a:xfrm>
          <a:prstGeom prst="roundRect">
            <a:avLst>
              <a:gd name="adj" fmla="val 6069"/>
            </a:avLst>
          </a:prstGeom>
          <a:noFill/>
          <a:ln>
            <a:noFill/>
          </a:ln>
        </p:spPr>
      </p:pic>
      <p:sp>
        <p:nvSpPr>
          <p:cNvPr id="14" name="TextBox 13"/>
          <p:cNvSpPr txBox="1"/>
          <p:nvPr/>
        </p:nvSpPr>
        <p:spPr>
          <a:xfrm>
            <a:off x="787295" y="491770"/>
            <a:ext cx="8839200" cy="1824923"/>
          </a:xfrm>
          <a:prstGeom prst="rect">
            <a:avLst/>
          </a:prstGeom>
          <a:noFill/>
        </p:spPr>
        <p:txBody>
          <a:bodyPr wrap="square" rtlCol="0">
            <a:spAutoFit/>
          </a:bodyPr>
          <a:lstStyle/>
          <a:p>
            <a:pPr algn="just">
              <a:lnSpc>
                <a:spcPct val="150000"/>
              </a:lnSpc>
            </a:pPr>
            <a:r>
              <a:rPr lang="en-US" sz="4000" i="1" dirty="0" smtClean="0">
                <a:latin typeface="Arial" panose="020B0604020202020204" pitchFamily="34" charset="0"/>
                <a:cs typeface="Arial" panose="020B0604020202020204" pitchFamily="34" charset="0"/>
              </a:rPr>
              <a:t>Windows </a:t>
            </a:r>
            <a:r>
              <a:rPr lang="en-US" sz="4000" i="1" dirty="0" err="1" smtClean="0">
                <a:latin typeface="Arial" panose="020B0604020202020204" pitchFamily="34" charset="0"/>
                <a:cs typeface="Arial" panose="020B0604020202020204" pitchFamily="34" charset="0"/>
              </a:rPr>
              <a:t>hầu</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như</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thống</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trị</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thị</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trường</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hệ</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điều</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hành</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máy</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tính</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cá</a:t>
            </a:r>
            <a:r>
              <a:rPr lang="en-US" sz="4000" i="1" dirty="0" smtClean="0">
                <a:latin typeface="Arial" panose="020B0604020202020204" pitchFamily="34" charset="0"/>
                <a:cs typeface="Arial" panose="020B0604020202020204" pitchFamily="34" charset="0"/>
              </a:rPr>
              <a:t> </a:t>
            </a:r>
            <a:r>
              <a:rPr lang="en-US" sz="4000" i="1" dirty="0" err="1" smtClean="0">
                <a:latin typeface="Arial" panose="020B0604020202020204" pitchFamily="34" charset="0"/>
                <a:cs typeface="Arial" panose="020B0604020202020204" pitchFamily="34" charset="0"/>
              </a:rPr>
              <a:t>nhân</a:t>
            </a:r>
            <a:r>
              <a:rPr lang="en-US" sz="4000" i="1" dirty="0" smtClean="0">
                <a:latin typeface="Arial" panose="020B0604020202020204" pitchFamily="34" charset="0"/>
                <a:cs typeface="Arial" panose="020B0604020202020204" pitchFamily="34" charset="0"/>
              </a:rPr>
              <a:t>.</a:t>
            </a:r>
            <a:endParaRPr lang="en-US" sz="4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785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grpSp>
        <p:nvGrpSpPr>
          <p:cNvPr id="5" name="Group 4"/>
          <p:cNvGrpSpPr/>
          <p:nvPr/>
        </p:nvGrpSpPr>
        <p:grpSpPr>
          <a:xfrm>
            <a:off x="905213" y="800100"/>
            <a:ext cx="16477573" cy="1143000"/>
            <a:chOff x="905211" y="887343"/>
            <a:chExt cx="16477573" cy="1143000"/>
          </a:xfrm>
        </p:grpSpPr>
        <p:sp>
          <p:nvSpPr>
            <p:cNvPr id="4" name="Rounded Rectangle 3"/>
            <p:cNvSpPr/>
            <p:nvPr/>
          </p:nvSpPr>
          <p:spPr>
            <a:xfrm>
              <a:off x="905211" y="887343"/>
              <a:ext cx="16477573"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71912" y="1104900"/>
              <a:ext cx="15944173" cy="707886"/>
            </a:xfrm>
            <a:prstGeom prst="rect">
              <a:avLst/>
            </a:prstGeom>
          </p:spPr>
          <p:txBody>
            <a:bodyPr wrap="none">
              <a:spAutoFit/>
            </a:bodyPr>
            <a:lstStyle/>
            <a:p>
              <a:r>
                <a:rPr lang="en-US" sz="4000" i="1" dirty="0">
                  <a:latin typeface="Arial" panose="020B0604020202020204" pitchFamily="34" charset="0"/>
                  <a:cs typeface="Arial" panose="020B0604020202020204" pitchFamily="34" charset="0"/>
                </a:rPr>
                <a:t>Windows 11 </a:t>
              </a:r>
              <a:r>
                <a:rPr lang="en-US" sz="4000" i="1" dirty="0" err="1">
                  <a:latin typeface="Arial" panose="020B0604020202020204" pitchFamily="34" charset="0"/>
                  <a:cs typeface="Arial" panose="020B0604020202020204" pitchFamily="34" charset="0"/>
                </a:rPr>
                <a:t>là</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hệ</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điều</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hành</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mới</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nhất</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của</a:t>
              </a:r>
              <a:r>
                <a:rPr lang="en-US" sz="4000" i="1" dirty="0">
                  <a:latin typeface="Arial" panose="020B0604020202020204" pitchFamily="34" charset="0"/>
                  <a:cs typeface="Arial" panose="020B0604020202020204" pitchFamily="34" charset="0"/>
                </a:rPr>
                <a:t> Microsoft </a:t>
              </a:r>
              <a:r>
                <a:rPr lang="en-US" sz="4000" i="1" dirty="0" err="1">
                  <a:latin typeface="Arial" panose="020B0604020202020204" pitchFamily="34" charset="0"/>
                  <a:cs typeface="Arial" panose="020B0604020202020204" pitchFamily="34" charset="0"/>
                </a:rPr>
                <a:t>tính</a:t>
              </a:r>
              <a:r>
                <a:rPr lang="en-US" sz="4000" i="1" dirty="0">
                  <a:latin typeface="Arial" panose="020B0604020202020204" pitchFamily="34" charset="0"/>
                  <a:cs typeface="Arial" panose="020B0604020202020204" pitchFamily="34" charset="0"/>
                </a:rPr>
                <a:t> </a:t>
              </a:r>
              <a:r>
                <a:rPr lang="en-US" sz="4000" i="1" dirty="0" err="1">
                  <a:latin typeface="Arial" panose="020B0604020202020204" pitchFamily="34" charset="0"/>
                  <a:cs typeface="Arial" panose="020B0604020202020204" pitchFamily="34" charset="0"/>
                </a:rPr>
                <a:t>đến</a:t>
              </a:r>
              <a:r>
                <a:rPr lang="en-US" sz="4000" i="1" dirty="0">
                  <a:latin typeface="Arial" panose="020B0604020202020204" pitchFamily="34" charset="0"/>
                  <a:cs typeface="Arial" panose="020B0604020202020204" pitchFamily="34" charset="0"/>
                </a:rPr>
                <a:t> 10/2021</a:t>
              </a:r>
            </a:p>
          </p:txBody>
        </p:sp>
      </p:grpSp>
    </p:spTree>
    <p:extLst>
      <p:ext uri="{BB962C8B-B14F-4D97-AF65-F5344CB8AC3E}">
        <p14:creationId xmlns:p14="http://schemas.microsoft.com/office/powerpoint/2010/main" val="90179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TotalTime>
  <Words>838</Words>
  <Application>Microsoft Office PowerPoint</Application>
  <PresentationFormat>Custom</PresentationFormat>
  <Paragraphs>67</Paragraphs>
  <Slides>16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Times New Roman</vt:lpstr>
      <vt:lpstr>Calibri</vt:lpstr>
      <vt:lpstr>等线 Light</vt:lpstr>
      <vt:lpstr>Elsie</vt:lpstr>
      <vt:lpstr>Wingdings</vt: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dc:title>
  <dc:creator>Xinh Đẹp Dịu Hiền Huế Thị</dc:creator>
  <cp:lastModifiedBy>bachvinhaz bachvinhaz</cp:lastModifiedBy>
  <cp:revision>42</cp:revision>
  <dcterms:created xsi:type="dcterms:W3CDTF">2006-08-16T00:00:00Z</dcterms:created>
  <dcterms:modified xsi:type="dcterms:W3CDTF">2023-09-19T14:33:39Z</dcterms:modified>
  <dc:identifier>DAFaEc9ybTs</dc:identifier>
</cp:coreProperties>
</file>